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50399950" cy="359997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20" d="100"/>
          <a:sy n="20" d="100"/>
        </p:scale>
        <p:origin x="653" y="-107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50400000" cy="36000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50400000" cy="4896000"/>
          </a:xfrm>
          <a:prstGeom prst="rect">
            <a:avLst/>
          </a:prstGeom>
          <a:solidFill>
            <a:srgbClr val="1C458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/>
          </a:p>
        </p:txBody>
      </p:sp>
      <p:sp>
        <p:nvSpPr>
          <p:cNvPr id="4" name="Rounded Rectangle 3"/>
          <p:cNvSpPr/>
          <p:nvPr/>
        </p:nvSpPr>
        <p:spPr>
          <a:xfrm>
            <a:off x="936000" y="504000"/>
            <a:ext cx="7200000" cy="3888000"/>
          </a:xfrm>
          <a:prstGeom prst="roundRect">
            <a:avLst>
              <a:gd name="adj" fmla="val 7407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/>
          </a:p>
        </p:txBody>
      </p:sp>
      <p:pic>
        <p:nvPicPr>
          <p:cNvPr id="5" name="Picture 4" descr="eccv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8000" y="1016064"/>
            <a:ext cx="6336000" cy="2863872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40968000" y="504000"/>
            <a:ext cx="8496000" cy="3888000"/>
          </a:xfrm>
          <a:prstGeom prst="roundRect">
            <a:avLst>
              <a:gd name="adj" fmla="val 7407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/>
          </a:p>
        </p:txBody>
      </p:sp>
      <p:pic>
        <p:nvPicPr>
          <p:cNvPr id="7" name="Picture 6" descr="ms_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16000" y="936000"/>
            <a:ext cx="1080000" cy="1080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2984000" y="871344"/>
            <a:ext cx="3218556" cy="856800"/>
          </a:xfrm>
          <a:prstGeom prst="rect">
            <a:avLst/>
          </a:prstGeom>
          <a:noFill/>
        </p:spPr>
        <p:txBody>
          <a:bodyPr wrap="none" lIns="0" tIns="0" rIns="0" bIns="0" anchor="t">
            <a:noAutofit/>
          </a:bodyPr>
          <a:lstStyle/>
          <a:p>
            <a:pPr algn="l">
              <a:lnSpc>
                <a:spcPts val="5780"/>
              </a:lnSpc>
            </a:pPr>
            <a:r>
              <a:rPr sz="4820" b="1" i="0">
                <a:solidFill>
                  <a:srgbClr val="16203A"/>
                </a:solidFill>
                <a:latin typeface="Arial"/>
              </a:rPr>
              <a:t>Microsoft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2984000" y="1536264"/>
            <a:ext cx="2717675" cy="730800"/>
          </a:xfrm>
          <a:prstGeom prst="rect">
            <a:avLst/>
          </a:prstGeom>
          <a:noFill/>
        </p:spPr>
        <p:txBody>
          <a:bodyPr wrap="none" lIns="0" tIns="0" rIns="0" bIns="0" anchor="t">
            <a:noAutofit/>
          </a:bodyPr>
          <a:lstStyle/>
          <a:p>
            <a:pPr algn="l">
              <a:lnSpc>
                <a:spcPts val="4930"/>
              </a:lnSpc>
            </a:pPr>
            <a:r>
              <a:rPr sz="4110" b="0" i="0">
                <a:solidFill>
                  <a:srgbClr val="48566F"/>
                </a:solidFill>
                <a:latin typeface="Arial"/>
              </a:rPr>
              <a:t>Research</a:t>
            </a:r>
          </a:p>
        </p:txBody>
      </p:sp>
      <p:cxnSp>
        <p:nvCxnSpPr>
          <p:cNvPr id="10" name="Connector 9"/>
          <p:cNvCxnSpPr/>
          <p:nvPr/>
        </p:nvCxnSpPr>
        <p:spPr>
          <a:xfrm>
            <a:off x="41544000" y="2412000"/>
            <a:ext cx="7344000" cy="0"/>
          </a:xfrm>
          <a:prstGeom prst="line">
            <a:avLst/>
          </a:prstGeom>
          <a:ln w="13970">
            <a:solidFill>
              <a:srgbClr val="C6D4E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Picture 10" descr="iith_logo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550058" y="2700000"/>
            <a:ext cx="1211885" cy="12960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2984000" y="2671344"/>
            <a:ext cx="4906384" cy="856800"/>
          </a:xfrm>
          <a:prstGeom prst="rect">
            <a:avLst/>
          </a:prstGeom>
          <a:noFill/>
        </p:spPr>
        <p:txBody>
          <a:bodyPr wrap="none" lIns="0" tIns="0" rIns="0" bIns="0" anchor="t">
            <a:noAutofit/>
          </a:bodyPr>
          <a:lstStyle/>
          <a:p>
            <a:pPr algn="l">
              <a:lnSpc>
                <a:spcPts val="5780"/>
              </a:lnSpc>
            </a:pPr>
            <a:r>
              <a:rPr sz="4820" b="1" i="0">
                <a:solidFill>
                  <a:srgbClr val="16203A"/>
                </a:solidFill>
                <a:latin typeface="Arial"/>
              </a:rPr>
              <a:t>IIT Hyderabad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2984000" y="3407400"/>
            <a:ext cx="6799752" cy="630000"/>
          </a:xfrm>
          <a:prstGeom prst="rect">
            <a:avLst/>
          </a:prstGeom>
          <a:noFill/>
        </p:spPr>
        <p:txBody>
          <a:bodyPr wrap="none" lIns="0" tIns="0" rIns="0" bIns="0" anchor="t">
            <a:noAutofit/>
          </a:bodyPr>
          <a:lstStyle/>
          <a:p>
            <a:pPr algn="l">
              <a:lnSpc>
                <a:spcPts val="4250"/>
              </a:lnSpc>
            </a:pPr>
            <a:r>
              <a:rPr sz="3540" b="0" i="0">
                <a:solidFill>
                  <a:srgbClr val="48566F"/>
                </a:solidFill>
                <a:latin typeface="Arial"/>
              </a:rPr>
              <a:t>Indian Institute of Technology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56000" y="552528"/>
            <a:ext cx="31392000" cy="1461600"/>
          </a:xfrm>
          <a:prstGeom prst="rect">
            <a:avLst/>
          </a:prstGeom>
          <a:noFill/>
        </p:spPr>
        <p:txBody>
          <a:bodyPr wrap="none" lIns="0" tIns="0" rIns="0" bIns="0" anchor="t">
            <a:noAutofit/>
          </a:bodyPr>
          <a:lstStyle/>
          <a:p>
            <a:pPr algn="ctr">
              <a:lnSpc>
                <a:spcPts val="9860"/>
              </a:lnSpc>
            </a:pPr>
            <a:r>
              <a:rPr sz="8220" b="1" i="0">
                <a:solidFill>
                  <a:srgbClr val="FFFFFF"/>
                </a:solidFill>
                <a:latin typeface="Arial"/>
              </a:rPr>
              <a:t>VERDICT: Training-Free Step-Wise Verification of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856000" y="1763568"/>
            <a:ext cx="31392000" cy="1461600"/>
          </a:xfrm>
          <a:prstGeom prst="rect">
            <a:avLst/>
          </a:prstGeom>
          <a:noFill/>
        </p:spPr>
        <p:txBody>
          <a:bodyPr wrap="none" lIns="0" tIns="0" rIns="0" bIns="0" anchor="t">
            <a:noAutofit/>
          </a:bodyPr>
          <a:lstStyle/>
          <a:p>
            <a:pPr algn="ctr">
              <a:lnSpc>
                <a:spcPts val="9860"/>
              </a:lnSpc>
            </a:pPr>
            <a:r>
              <a:rPr sz="8220" b="1" i="0">
                <a:solidFill>
                  <a:srgbClr val="FFFFFF"/>
                </a:solidFill>
                <a:latin typeface="Arial"/>
              </a:rPr>
              <a:t>Multimodal Reasoning via Disagreement-Aware Consensus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856000" y="3138480"/>
            <a:ext cx="31392000" cy="756000"/>
          </a:xfrm>
          <a:prstGeom prst="rect">
            <a:avLst/>
          </a:prstGeom>
          <a:noFill/>
        </p:spPr>
        <p:txBody>
          <a:bodyPr wrap="none" lIns="0" tIns="0" rIns="0" bIns="0" anchor="t">
            <a:noAutofit/>
          </a:bodyPr>
          <a:lstStyle/>
          <a:p>
            <a:pPr algn="ctr">
              <a:lnSpc>
                <a:spcPts val="5100"/>
              </a:lnSpc>
            </a:pPr>
            <a:r>
              <a:rPr sz="4250" b="0" i="0">
                <a:solidFill>
                  <a:srgbClr val="D8E6F8"/>
                </a:solidFill>
                <a:latin typeface="Arial"/>
              </a:rPr>
              <a:t>Rohit Sinha*   ·   Kunal Tilaganji*   ·   Tanuja Ganu   ·   Nagarajan Natarajan   ·   Amit Sharma   ·   Vineeth Balasubramanian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856000" y="3823344"/>
            <a:ext cx="31392000" cy="856800"/>
          </a:xfrm>
          <a:prstGeom prst="rect">
            <a:avLst/>
          </a:prstGeom>
          <a:noFill/>
        </p:spPr>
        <p:txBody>
          <a:bodyPr wrap="none" lIns="0" tIns="0" rIns="0" bIns="0" anchor="t">
            <a:noAutofit/>
          </a:bodyPr>
          <a:lstStyle/>
          <a:p>
            <a:pPr algn="ctr">
              <a:lnSpc>
                <a:spcPts val="5780"/>
              </a:lnSpc>
            </a:pPr>
            <a:r>
              <a:rPr sz="4820" b="0" i="0">
                <a:solidFill>
                  <a:srgbClr val="A9C4E6"/>
                </a:solidFill>
                <a:latin typeface="Arial"/>
              </a:rPr>
              <a:t>Indian Institute of Technology Hyderabad   ·   Microsoft Research        * equal contribution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936000" y="5688000"/>
            <a:ext cx="15480000" cy="8064000"/>
          </a:xfrm>
          <a:prstGeom prst="roundRect">
            <a:avLst>
              <a:gd name="adj" fmla="val 3571"/>
            </a:avLst>
          </a:prstGeom>
          <a:solidFill>
            <a:srgbClr val="F3F3F3"/>
          </a:solidFill>
          <a:ln w="16510">
            <a:solidFill>
              <a:srgbClr val="C6D4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/>
          </a:p>
        </p:txBody>
      </p:sp>
      <p:sp>
        <p:nvSpPr>
          <p:cNvPr id="19" name="Rounded Rectangle 18"/>
          <p:cNvSpPr/>
          <p:nvPr/>
        </p:nvSpPr>
        <p:spPr>
          <a:xfrm>
            <a:off x="936000" y="5688000"/>
            <a:ext cx="15480000" cy="1584000"/>
          </a:xfrm>
          <a:prstGeom prst="roundRect">
            <a:avLst>
              <a:gd name="adj" fmla="val 18181"/>
            </a:avLst>
          </a:prstGeom>
          <a:solidFill>
            <a:srgbClr val="1C458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936000" y="6984000"/>
            <a:ext cx="15480000" cy="288000"/>
          </a:xfrm>
          <a:prstGeom prst="rect">
            <a:avLst/>
          </a:prstGeom>
          <a:solidFill>
            <a:srgbClr val="1C458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1548000" y="5887872"/>
            <a:ext cx="6696630" cy="1310400"/>
          </a:xfrm>
          <a:prstGeom prst="rect">
            <a:avLst/>
          </a:prstGeom>
          <a:noFill/>
        </p:spPr>
        <p:txBody>
          <a:bodyPr wrap="none" lIns="0" tIns="0" rIns="0" bIns="0" anchor="t">
            <a:noAutofit/>
          </a:bodyPr>
          <a:lstStyle/>
          <a:p>
            <a:pPr algn="l">
              <a:lnSpc>
                <a:spcPts val="8840"/>
              </a:lnSpc>
            </a:pPr>
            <a:r>
              <a:rPr sz="7370" b="1" i="0">
                <a:solidFill>
                  <a:srgbClr val="FFFFFF"/>
                </a:solidFill>
                <a:latin typeface="Arial"/>
              </a:rPr>
              <a:t>The Problem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548000" y="7606368"/>
            <a:ext cx="13459436" cy="1209600"/>
          </a:xfrm>
          <a:prstGeom prst="rect">
            <a:avLst/>
          </a:prstGeom>
          <a:noFill/>
        </p:spPr>
        <p:txBody>
          <a:bodyPr wrap="none" lIns="0" tIns="0" rIns="0" bIns="0" anchor="t">
            <a:noAutofit/>
          </a:bodyPr>
          <a:lstStyle/>
          <a:p>
            <a:pPr algn="l">
              <a:lnSpc>
                <a:spcPts val="8159"/>
              </a:lnSpc>
            </a:pPr>
            <a:r>
              <a:rPr sz="6800" b="1" i="0">
                <a:solidFill>
                  <a:srgbClr val="16203A"/>
                </a:solidFill>
                <a:latin typeface="Arial"/>
              </a:rPr>
              <a:t>Reasoning chains fail quietly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548000" y="8913960"/>
            <a:ext cx="14256000" cy="27468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ts val="6550"/>
              </a:lnSpc>
            </a:pPr>
            <a:r>
              <a:rPr sz="4960" b="0">
                <a:solidFill>
                  <a:srgbClr val="48566F"/>
                </a:solidFill>
                <a:latin typeface="Arial"/>
              </a:rPr>
              <a:t>Individual steps carry gaps that look locally plausible, then cascade into a wrong final answer.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548000" y="11858760"/>
            <a:ext cx="14256000" cy="1083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ts val="6550"/>
              </a:lnSpc>
            </a:pPr>
            <a:r>
              <a:rPr sz="4960" b="1">
                <a:solidFill>
                  <a:srgbClr val="16203A"/>
                </a:solidFill>
                <a:latin typeface="Arial"/>
              </a:rPr>
              <a:t>Verification must happen at the step level.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16992000" y="5688000"/>
            <a:ext cx="15480000" cy="8064000"/>
          </a:xfrm>
          <a:prstGeom prst="roundRect">
            <a:avLst>
              <a:gd name="adj" fmla="val 3571"/>
            </a:avLst>
          </a:prstGeom>
          <a:solidFill>
            <a:srgbClr val="DFEDFF"/>
          </a:solidFill>
          <a:ln w="16510">
            <a:solidFill>
              <a:srgbClr val="C6D4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/>
          </a:p>
        </p:txBody>
      </p:sp>
      <p:sp>
        <p:nvSpPr>
          <p:cNvPr id="26" name="Rounded Rectangle 25"/>
          <p:cNvSpPr/>
          <p:nvPr/>
        </p:nvSpPr>
        <p:spPr>
          <a:xfrm>
            <a:off x="16992000" y="5688000"/>
            <a:ext cx="15480000" cy="1584000"/>
          </a:xfrm>
          <a:prstGeom prst="roundRect">
            <a:avLst>
              <a:gd name="adj" fmla="val 18181"/>
            </a:avLst>
          </a:prstGeom>
          <a:solidFill>
            <a:srgbClr val="1C458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/>
          </a:p>
        </p:txBody>
      </p:sp>
      <p:sp>
        <p:nvSpPr>
          <p:cNvPr id="27" name="Rectangle 26"/>
          <p:cNvSpPr/>
          <p:nvPr/>
        </p:nvSpPr>
        <p:spPr>
          <a:xfrm>
            <a:off x="16992000" y="6984000"/>
            <a:ext cx="15480000" cy="288000"/>
          </a:xfrm>
          <a:prstGeom prst="rect">
            <a:avLst/>
          </a:prstGeom>
          <a:solidFill>
            <a:srgbClr val="1C458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/>
          </a:p>
        </p:txBody>
      </p:sp>
      <p:sp>
        <p:nvSpPr>
          <p:cNvPr id="28" name="TextBox 27"/>
          <p:cNvSpPr txBox="1"/>
          <p:nvPr/>
        </p:nvSpPr>
        <p:spPr>
          <a:xfrm>
            <a:off x="17604000" y="5887872"/>
            <a:ext cx="5816922" cy="1310400"/>
          </a:xfrm>
          <a:prstGeom prst="rect">
            <a:avLst/>
          </a:prstGeom>
          <a:noFill/>
        </p:spPr>
        <p:txBody>
          <a:bodyPr wrap="none" lIns="0" tIns="0" rIns="0" bIns="0" anchor="t">
            <a:noAutofit/>
          </a:bodyPr>
          <a:lstStyle/>
          <a:p>
            <a:pPr algn="l">
              <a:lnSpc>
                <a:spcPts val="8840"/>
              </a:lnSpc>
            </a:pPr>
            <a:r>
              <a:rPr sz="7370" b="1" i="0">
                <a:solidFill>
                  <a:srgbClr val="FFFFFF"/>
                </a:solidFill>
                <a:latin typeface="Arial"/>
              </a:rPr>
              <a:t>Key Insight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7604000" y="7390368"/>
            <a:ext cx="12529302" cy="1209600"/>
          </a:xfrm>
          <a:prstGeom prst="rect">
            <a:avLst/>
          </a:prstGeom>
          <a:noFill/>
        </p:spPr>
        <p:txBody>
          <a:bodyPr wrap="none" lIns="0" tIns="0" rIns="0" bIns="0" anchor="t">
            <a:noAutofit/>
          </a:bodyPr>
          <a:lstStyle/>
          <a:p>
            <a:pPr algn="l">
              <a:lnSpc>
                <a:spcPts val="8159"/>
              </a:lnSpc>
            </a:pPr>
            <a:r>
              <a:rPr sz="6800" b="1" i="0">
                <a:solidFill>
                  <a:srgbClr val="16203A"/>
                </a:solidFill>
                <a:latin typeface="Arial"/>
              </a:rPr>
              <a:t>Disagreement is the signal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7604000" y="8589960"/>
            <a:ext cx="14256000" cy="19152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ts val="6550"/>
              </a:lnSpc>
            </a:pPr>
            <a:r>
              <a:rPr sz="4960" b="0">
                <a:solidFill>
                  <a:srgbClr val="48566F"/>
                </a:solidFill>
                <a:latin typeface="Arial"/>
              </a:rPr>
              <a:t>A valid step makes judges converge. When they cannot agree, the step is unstable.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17604000" y="10861200"/>
            <a:ext cx="14256000" cy="1368000"/>
          </a:xfrm>
          <a:prstGeom prst="roundRect">
            <a:avLst>
              <a:gd name="adj" fmla="val 15789"/>
            </a:avLst>
          </a:prstGeom>
          <a:solidFill>
            <a:srgbClr val="FFFFFF"/>
          </a:solidFill>
          <a:ln w="13970">
            <a:solidFill>
              <a:srgbClr val="C6D4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/>
          </a:p>
        </p:txBody>
      </p:sp>
      <p:sp>
        <p:nvSpPr>
          <p:cNvPr id="32" name="TextBox 31"/>
          <p:cNvSpPr txBox="1"/>
          <p:nvPr/>
        </p:nvSpPr>
        <p:spPr>
          <a:xfrm>
            <a:off x="18036000" y="10993464"/>
            <a:ext cx="4929660" cy="730800"/>
          </a:xfrm>
          <a:prstGeom prst="rect">
            <a:avLst/>
          </a:prstGeom>
          <a:noFill/>
        </p:spPr>
        <p:txBody>
          <a:bodyPr wrap="none" lIns="0" tIns="0" rIns="0" bIns="0" anchor="t">
            <a:noAutofit/>
          </a:bodyPr>
          <a:lstStyle/>
          <a:p>
            <a:pPr algn="l">
              <a:lnSpc>
                <a:spcPts val="4930"/>
              </a:lnSpc>
            </a:pPr>
            <a:r>
              <a:rPr sz="4110" b="0" i="0">
                <a:solidFill>
                  <a:srgbClr val="16203A"/>
                </a:solidFill>
                <a:latin typeface="Consolas"/>
              </a:rPr>
              <a:t>(0.7, 0.7, 0.7)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8036000" y="11605464"/>
            <a:ext cx="4929660" cy="730800"/>
          </a:xfrm>
          <a:prstGeom prst="rect">
            <a:avLst/>
          </a:prstGeom>
          <a:noFill/>
        </p:spPr>
        <p:txBody>
          <a:bodyPr wrap="none" lIns="0" tIns="0" rIns="0" bIns="0" anchor="t">
            <a:noAutofit/>
          </a:bodyPr>
          <a:lstStyle/>
          <a:p>
            <a:pPr algn="l">
              <a:lnSpc>
                <a:spcPts val="4930"/>
              </a:lnSpc>
            </a:pPr>
            <a:r>
              <a:rPr sz="4110" b="0" i="0">
                <a:solidFill>
                  <a:srgbClr val="16203A"/>
                </a:solidFill>
                <a:latin typeface="Consolas"/>
              </a:rPr>
              <a:t>(0.9, 0.3, 0.9)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23325660" y="11011248"/>
            <a:ext cx="2036448" cy="705600"/>
          </a:xfrm>
          <a:prstGeom prst="rect">
            <a:avLst/>
          </a:prstGeom>
          <a:noFill/>
        </p:spPr>
        <p:txBody>
          <a:bodyPr wrap="none" lIns="0" tIns="0" rIns="0" bIns="0" anchor="t">
            <a:noAutofit/>
          </a:bodyPr>
          <a:lstStyle/>
          <a:p>
            <a:pPr algn="l">
              <a:lnSpc>
                <a:spcPts val="4760"/>
              </a:lnSpc>
            </a:pPr>
            <a:r>
              <a:rPr sz="3970" b="0" i="0">
                <a:solidFill>
                  <a:srgbClr val="48566F"/>
                </a:solidFill>
                <a:latin typeface="Consolas"/>
              </a:rPr>
              <a:t>Δ* = 0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23325660" y="11623248"/>
            <a:ext cx="2946672" cy="705600"/>
          </a:xfrm>
          <a:prstGeom prst="rect">
            <a:avLst/>
          </a:prstGeom>
          <a:noFill/>
        </p:spPr>
        <p:txBody>
          <a:bodyPr wrap="none" lIns="0" tIns="0" rIns="0" bIns="0" anchor="t">
            <a:noAutofit/>
          </a:bodyPr>
          <a:lstStyle/>
          <a:p>
            <a:pPr algn="l">
              <a:lnSpc>
                <a:spcPts val="4760"/>
              </a:lnSpc>
            </a:pPr>
            <a:r>
              <a:rPr sz="3970" b="0" i="0">
                <a:solidFill>
                  <a:srgbClr val="48566F"/>
                </a:solidFill>
                <a:latin typeface="Consolas"/>
              </a:rPr>
              <a:t>Δ* ≈ 0.11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28548000" y="11041200"/>
            <a:ext cx="2692188" cy="576000"/>
          </a:xfrm>
          <a:prstGeom prst="roundRect">
            <a:avLst>
              <a:gd name="adj" fmla="val 50000"/>
            </a:avLst>
          </a:prstGeom>
          <a:solidFill>
            <a:srgbClr val="E4F3E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/>
          </a:p>
        </p:txBody>
      </p:sp>
      <p:sp>
        <p:nvSpPr>
          <p:cNvPr id="37" name="TextBox 36"/>
          <p:cNvSpPr txBox="1"/>
          <p:nvPr/>
        </p:nvSpPr>
        <p:spPr>
          <a:xfrm>
            <a:off x="28548000" y="11005560"/>
            <a:ext cx="2692188" cy="630000"/>
          </a:xfrm>
          <a:prstGeom prst="rect">
            <a:avLst/>
          </a:prstGeom>
          <a:noFill/>
        </p:spPr>
        <p:txBody>
          <a:bodyPr wrap="none" lIns="0" tIns="0" rIns="0" bIns="0" anchor="t">
            <a:noAutofit/>
          </a:bodyPr>
          <a:lstStyle/>
          <a:p>
            <a:pPr algn="ctr">
              <a:lnSpc>
                <a:spcPts val="4250"/>
              </a:lnSpc>
            </a:pPr>
            <a:r>
              <a:rPr sz="3540" b="1" i="0">
                <a:solidFill>
                  <a:srgbClr val="1F7A4D"/>
                </a:solidFill>
                <a:latin typeface="Arial"/>
              </a:rPr>
              <a:t>accepted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28548000" y="11653200"/>
            <a:ext cx="2448702" cy="576000"/>
          </a:xfrm>
          <a:prstGeom prst="roundRect">
            <a:avLst>
              <a:gd name="adj" fmla="val 50000"/>
            </a:avLst>
          </a:prstGeom>
          <a:solidFill>
            <a:srgbClr val="FDEC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/>
          </a:p>
        </p:txBody>
      </p:sp>
      <p:sp>
        <p:nvSpPr>
          <p:cNvPr id="39" name="TextBox 38"/>
          <p:cNvSpPr txBox="1"/>
          <p:nvPr/>
        </p:nvSpPr>
        <p:spPr>
          <a:xfrm>
            <a:off x="28548000" y="11617560"/>
            <a:ext cx="2448702" cy="630000"/>
          </a:xfrm>
          <a:prstGeom prst="rect">
            <a:avLst/>
          </a:prstGeom>
          <a:noFill/>
        </p:spPr>
        <p:txBody>
          <a:bodyPr wrap="none" lIns="0" tIns="0" rIns="0" bIns="0" anchor="t">
            <a:noAutofit/>
          </a:bodyPr>
          <a:lstStyle/>
          <a:p>
            <a:pPr algn="ctr">
              <a:lnSpc>
                <a:spcPts val="4250"/>
              </a:lnSpc>
            </a:pPr>
            <a:r>
              <a:rPr sz="3540" b="1" i="0">
                <a:solidFill>
                  <a:srgbClr val="B4232A"/>
                </a:solidFill>
                <a:latin typeface="Arial"/>
              </a:rPr>
              <a:t>rejected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17526614" y="12563696"/>
            <a:ext cx="15670987" cy="831600"/>
          </a:xfrm>
          <a:prstGeom prst="rect">
            <a:avLst/>
          </a:prstGeom>
          <a:noFill/>
        </p:spPr>
        <p:txBody>
          <a:bodyPr wrap="none" lIns="0" tIns="0" rIns="0" bIns="0" anchor="t">
            <a:noAutofit/>
          </a:bodyPr>
          <a:lstStyle/>
          <a:p>
            <a:pPr algn="l">
              <a:lnSpc>
                <a:spcPts val="5610"/>
              </a:lnSpc>
            </a:pPr>
            <a:r>
              <a:rPr sz="4680" b="1" i="0" dirty="0">
                <a:solidFill>
                  <a:srgbClr val="1C4587"/>
                </a:solidFill>
                <a:latin typeface="Arial"/>
              </a:rPr>
              <a:t>Same mean </a:t>
            </a:r>
            <a:r>
              <a:rPr lang="en-IN" sz="4680" b="1" dirty="0">
                <a:solidFill>
                  <a:srgbClr val="1C4587"/>
                </a:solidFill>
                <a:latin typeface="Arial"/>
              </a:rPr>
              <a:t>- </a:t>
            </a:r>
            <a:r>
              <a:rPr sz="4680" b="1" i="0" dirty="0">
                <a:solidFill>
                  <a:srgbClr val="1C4587"/>
                </a:solidFill>
                <a:latin typeface="Arial"/>
              </a:rPr>
              <a:t>averaging cannot tell them apart.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33048000" y="5688000"/>
            <a:ext cx="16416000" cy="8064000"/>
          </a:xfrm>
          <a:prstGeom prst="roundRect">
            <a:avLst>
              <a:gd name="adj" fmla="val 3571"/>
            </a:avLst>
          </a:prstGeom>
          <a:solidFill>
            <a:srgbClr val="FFFFFF"/>
          </a:solidFill>
          <a:ln w="16510">
            <a:solidFill>
              <a:srgbClr val="C6D4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/>
          </a:p>
        </p:txBody>
      </p:sp>
      <p:sp>
        <p:nvSpPr>
          <p:cNvPr id="42" name="Rounded Rectangle 41"/>
          <p:cNvSpPr/>
          <p:nvPr/>
        </p:nvSpPr>
        <p:spPr>
          <a:xfrm>
            <a:off x="33048000" y="5688000"/>
            <a:ext cx="16416000" cy="1584000"/>
          </a:xfrm>
          <a:prstGeom prst="roundRect">
            <a:avLst>
              <a:gd name="adj" fmla="val 18181"/>
            </a:avLst>
          </a:prstGeom>
          <a:solidFill>
            <a:srgbClr val="1C458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/>
          </a:p>
        </p:txBody>
      </p:sp>
      <p:sp>
        <p:nvSpPr>
          <p:cNvPr id="43" name="Rectangle 42"/>
          <p:cNvSpPr/>
          <p:nvPr/>
        </p:nvSpPr>
        <p:spPr>
          <a:xfrm>
            <a:off x="33048000" y="6984000"/>
            <a:ext cx="16416000" cy="288000"/>
          </a:xfrm>
          <a:prstGeom prst="rect">
            <a:avLst/>
          </a:prstGeom>
          <a:solidFill>
            <a:srgbClr val="1C458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/>
          </a:p>
        </p:txBody>
      </p:sp>
      <p:sp>
        <p:nvSpPr>
          <p:cNvPr id="44" name="TextBox 43"/>
          <p:cNvSpPr txBox="1"/>
          <p:nvPr/>
        </p:nvSpPr>
        <p:spPr>
          <a:xfrm>
            <a:off x="33660000" y="5887872"/>
            <a:ext cx="6885705" cy="1310400"/>
          </a:xfrm>
          <a:prstGeom prst="rect">
            <a:avLst/>
          </a:prstGeom>
          <a:noFill/>
        </p:spPr>
        <p:txBody>
          <a:bodyPr wrap="none" lIns="0" tIns="0" rIns="0" bIns="0" anchor="t">
            <a:noAutofit/>
          </a:bodyPr>
          <a:lstStyle/>
          <a:p>
            <a:pPr algn="l">
              <a:lnSpc>
                <a:spcPts val="8840"/>
              </a:lnSpc>
            </a:pPr>
            <a:r>
              <a:rPr sz="7370" b="1" i="0">
                <a:solidFill>
                  <a:srgbClr val="FFFFFF"/>
                </a:solidFill>
                <a:latin typeface="Arial"/>
              </a:rPr>
              <a:t>Contributions</a:t>
            </a:r>
          </a:p>
        </p:txBody>
      </p:sp>
      <p:sp>
        <p:nvSpPr>
          <p:cNvPr id="45" name="Oval 44"/>
          <p:cNvSpPr/>
          <p:nvPr/>
        </p:nvSpPr>
        <p:spPr>
          <a:xfrm>
            <a:off x="33642000" y="7830000"/>
            <a:ext cx="612000" cy="612000"/>
          </a:xfrm>
          <a:prstGeom prst="ellipse">
            <a:avLst/>
          </a:prstGeom>
          <a:solidFill>
            <a:srgbClr val="1C458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6" name="TextBox 45"/>
          <p:cNvSpPr txBox="1"/>
          <p:nvPr/>
        </p:nvSpPr>
        <p:spPr>
          <a:xfrm>
            <a:off x="33642000" y="7871184"/>
            <a:ext cx="612000" cy="604800"/>
          </a:xfrm>
          <a:prstGeom prst="rect">
            <a:avLst/>
          </a:prstGeom>
          <a:noFill/>
        </p:spPr>
        <p:txBody>
          <a:bodyPr wrap="none" lIns="0" tIns="0" rIns="0" bIns="0" anchor="t">
            <a:noAutofit/>
          </a:bodyPr>
          <a:lstStyle/>
          <a:p>
            <a:pPr algn="ctr">
              <a:lnSpc>
                <a:spcPts val="4079"/>
              </a:lnSpc>
            </a:pPr>
            <a:r>
              <a:rPr sz="3400" b="1" i="0">
                <a:solidFill>
                  <a:srgbClr val="FFFFFF"/>
                </a:solidFill>
                <a:latin typeface="Arial"/>
              </a:rPr>
              <a:t>1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34560000" y="7729128"/>
            <a:ext cx="10999284" cy="831600"/>
          </a:xfrm>
          <a:prstGeom prst="rect">
            <a:avLst/>
          </a:prstGeom>
          <a:noFill/>
        </p:spPr>
        <p:txBody>
          <a:bodyPr wrap="none" lIns="0" tIns="0" rIns="0" bIns="0" anchor="t">
            <a:noAutofit/>
          </a:bodyPr>
          <a:lstStyle/>
          <a:p>
            <a:pPr algn="l">
              <a:lnSpc>
                <a:spcPts val="5610"/>
              </a:lnSpc>
            </a:pPr>
            <a:r>
              <a:rPr sz="4680" b="1" i="0">
                <a:solidFill>
                  <a:srgbClr val="16203A"/>
                </a:solidFill>
                <a:latin typeface="Arial"/>
              </a:rPr>
              <a:t>Coupled scoring, not aggregation.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34560000" y="8415216"/>
            <a:ext cx="14292000" cy="16293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ts val="5540"/>
              </a:lnSpc>
            </a:pPr>
            <a:r>
              <a:rPr sz="4390" b="0">
                <a:solidFill>
                  <a:srgbClr val="48566F"/>
                </a:solidFill>
                <a:latin typeface="Arial"/>
              </a:rPr>
              <a:t>Frozen, modality-specialised judges. No training, no labels.</a:t>
            </a:r>
          </a:p>
        </p:txBody>
      </p:sp>
      <p:sp>
        <p:nvSpPr>
          <p:cNvPr id="49" name="Oval 48"/>
          <p:cNvSpPr/>
          <p:nvPr/>
        </p:nvSpPr>
        <p:spPr>
          <a:xfrm>
            <a:off x="33642000" y="10007640"/>
            <a:ext cx="612000" cy="612000"/>
          </a:xfrm>
          <a:prstGeom prst="ellipse">
            <a:avLst/>
          </a:prstGeom>
          <a:solidFill>
            <a:srgbClr val="1C458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0" name="TextBox 49"/>
          <p:cNvSpPr txBox="1"/>
          <p:nvPr/>
        </p:nvSpPr>
        <p:spPr>
          <a:xfrm>
            <a:off x="33642000" y="10048824"/>
            <a:ext cx="612000" cy="604800"/>
          </a:xfrm>
          <a:prstGeom prst="rect">
            <a:avLst/>
          </a:prstGeom>
          <a:noFill/>
        </p:spPr>
        <p:txBody>
          <a:bodyPr wrap="none" lIns="0" tIns="0" rIns="0" bIns="0" anchor="t">
            <a:noAutofit/>
          </a:bodyPr>
          <a:lstStyle/>
          <a:p>
            <a:pPr algn="ctr">
              <a:lnSpc>
                <a:spcPts val="4079"/>
              </a:lnSpc>
            </a:pPr>
            <a:r>
              <a:rPr sz="3400" b="1" i="0">
                <a:solidFill>
                  <a:srgbClr val="FFFFFF"/>
                </a:solidFill>
                <a:latin typeface="Arial"/>
              </a:rPr>
              <a:t>2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34560000" y="9906768"/>
            <a:ext cx="7962174" cy="831600"/>
          </a:xfrm>
          <a:prstGeom prst="rect">
            <a:avLst/>
          </a:prstGeom>
          <a:noFill/>
        </p:spPr>
        <p:txBody>
          <a:bodyPr wrap="none" lIns="0" tIns="0" rIns="0" bIns="0" anchor="t">
            <a:noAutofit/>
          </a:bodyPr>
          <a:lstStyle/>
          <a:p>
            <a:pPr algn="l">
              <a:lnSpc>
                <a:spcPts val="5610"/>
              </a:lnSpc>
            </a:pPr>
            <a:r>
              <a:rPr sz="4680" b="1" i="0">
                <a:solidFill>
                  <a:srgbClr val="16203A"/>
                </a:solidFill>
                <a:latin typeface="Arial"/>
              </a:rPr>
              <a:t>Closed-form consensus.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34560000" y="10592856"/>
            <a:ext cx="14292000" cy="926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ts val="5540"/>
              </a:lnSpc>
            </a:pPr>
            <a:r>
              <a:rPr sz="4390" b="0">
                <a:solidFill>
                  <a:srgbClr val="48566F"/>
                </a:solidFill>
                <a:latin typeface="Arial"/>
              </a:rPr>
              <a:t>The unique equilibrium of a coordination game.</a:t>
            </a:r>
          </a:p>
        </p:txBody>
      </p:sp>
      <p:sp>
        <p:nvSpPr>
          <p:cNvPr id="53" name="Oval 52"/>
          <p:cNvSpPr/>
          <p:nvPr/>
        </p:nvSpPr>
        <p:spPr>
          <a:xfrm>
            <a:off x="33642000" y="11771567"/>
            <a:ext cx="612000" cy="612000"/>
          </a:xfrm>
          <a:prstGeom prst="ellipse">
            <a:avLst/>
          </a:prstGeom>
          <a:solidFill>
            <a:srgbClr val="1C458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4" name="TextBox 53"/>
          <p:cNvSpPr txBox="1"/>
          <p:nvPr/>
        </p:nvSpPr>
        <p:spPr>
          <a:xfrm>
            <a:off x="33642000" y="11824328"/>
            <a:ext cx="612000" cy="604800"/>
          </a:xfrm>
          <a:prstGeom prst="rect">
            <a:avLst/>
          </a:prstGeom>
          <a:noFill/>
        </p:spPr>
        <p:txBody>
          <a:bodyPr wrap="none" lIns="0" tIns="0" rIns="0" bIns="0" anchor="t">
            <a:noAutofit/>
          </a:bodyPr>
          <a:lstStyle/>
          <a:p>
            <a:pPr algn="ctr">
              <a:lnSpc>
                <a:spcPts val="4079"/>
              </a:lnSpc>
            </a:pPr>
            <a:r>
              <a:rPr sz="3400" b="1" i="0" dirty="0">
                <a:solidFill>
                  <a:srgbClr val="FFFFFF"/>
                </a:solidFill>
                <a:latin typeface="Arial"/>
              </a:rPr>
              <a:t>3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34560000" y="11635328"/>
            <a:ext cx="8203591" cy="831600"/>
          </a:xfrm>
          <a:prstGeom prst="rect">
            <a:avLst/>
          </a:prstGeom>
          <a:noFill/>
        </p:spPr>
        <p:txBody>
          <a:bodyPr wrap="none" lIns="0" tIns="0" rIns="0" bIns="0" anchor="t">
            <a:noAutofit/>
          </a:bodyPr>
          <a:lstStyle/>
          <a:p>
            <a:pPr algn="l">
              <a:lnSpc>
                <a:spcPts val="5610"/>
              </a:lnSpc>
            </a:pPr>
            <a:r>
              <a:rPr sz="4680" b="1" i="0" dirty="0">
                <a:solidFill>
                  <a:srgbClr val="16203A"/>
                </a:solidFill>
                <a:latin typeface="Arial"/>
              </a:rPr>
              <a:t>Provably not an average.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34560000" y="12219816"/>
            <a:ext cx="14292000" cy="926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ts val="5540"/>
              </a:lnSpc>
            </a:pPr>
            <a:r>
              <a:rPr sz="4390" b="0" dirty="0">
                <a:solidFill>
                  <a:srgbClr val="48566F"/>
                </a:solidFill>
                <a:latin typeface="Arial"/>
              </a:rPr>
              <a:t>Dispersion is non-separable in raw scores (Prop. 1).</a:t>
            </a:r>
          </a:p>
        </p:txBody>
      </p:sp>
      <p:sp>
        <p:nvSpPr>
          <p:cNvPr id="57" name="Rounded Rectangle 56"/>
          <p:cNvSpPr/>
          <p:nvPr/>
        </p:nvSpPr>
        <p:spPr>
          <a:xfrm>
            <a:off x="936000" y="14328000"/>
            <a:ext cx="31536000" cy="13392000"/>
          </a:xfrm>
          <a:prstGeom prst="roundRect">
            <a:avLst>
              <a:gd name="adj" fmla="val 2150"/>
            </a:avLst>
          </a:prstGeom>
          <a:solidFill>
            <a:srgbClr val="FFFFFF"/>
          </a:solidFill>
          <a:ln w="16510">
            <a:solidFill>
              <a:srgbClr val="C6D4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/>
          </a:p>
        </p:txBody>
      </p:sp>
      <p:sp>
        <p:nvSpPr>
          <p:cNvPr id="58" name="Rounded Rectangle 57"/>
          <p:cNvSpPr/>
          <p:nvPr/>
        </p:nvSpPr>
        <p:spPr>
          <a:xfrm>
            <a:off x="936000" y="14328000"/>
            <a:ext cx="31536000" cy="1584000"/>
          </a:xfrm>
          <a:prstGeom prst="roundRect">
            <a:avLst>
              <a:gd name="adj" fmla="val 18181"/>
            </a:avLst>
          </a:prstGeom>
          <a:solidFill>
            <a:srgbClr val="1C458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/>
          </a:p>
        </p:txBody>
      </p:sp>
      <p:sp>
        <p:nvSpPr>
          <p:cNvPr id="59" name="Rectangle 58"/>
          <p:cNvSpPr/>
          <p:nvPr/>
        </p:nvSpPr>
        <p:spPr>
          <a:xfrm>
            <a:off x="936000" y="15624000"/>
            <a:ext cx="31536000" cy="288000"/>
          </a:xfrm>
          <a:prstGeom prst="rect">
            <a:avLst/>
          </a:prstGeom>
          <a:solidFill>
            <a:srgbClr val="1C458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/>
          </a:p>
        </p:txBody>
      </p:sp>
      <p:sp>
        <p:nvSpPr>
          <p:cNvPr id="60" name="TextBox 59"/>
          <p:cNvSpPr txBox="1"/>
          <p:nvPr/>
        </p:nvSpPr>
        <p:spPr>
          <a:xfrm>
            <a:off x="1548000" y="14527872"/>
            <a:ext cx="11286511" cy="1310400"/>
          </a:xfrm>
          <a:prstGeom prst="rect">
            <a:avLst/>
          </a:prstGeom>
          <a:noFill/>
        </p:spPr>
        <p:txBody>
          <a:bodyPr wrap="none" lIns="0" tIns="0" rIns="0" bIns="0" anchor="t">
            <a:noAutofit/>
          </a:bodyPr>
          <a:lstStyle/>
          <a:p>
            <a:pPr algn="l">
              <a:lnSpc>
                <a:spcPts val="8840"/>
              </a:lnSpc>
            </a:pPr>
            <a:r>
              <a:rPr sz="7370" b="1" i="0">
                <a:solidFill>
                  <a:srgbClr val="FFFFFF"/>
                </a:solidFill>
                <a:latin typeface="Arial"/>
              </a:rPr>
              <a:t>How VERDICT Works</a:t>
            </a:r>
          </a:p>
        </p:txBody>
      </p:sp>
      <p:pic>
        <p:nvPicPr>
          <p:cNvPr id="61" name="Picture 60" descr="metho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34000" y="16236000"/>
            <a:ext cx="25740000" cy="7880361"/>
          </a:xfrm>
          <a:prstGeom prst="rect">
            <a:avLst/>
          </a:prstGeom>
        </p:spPr>
      </p:pic>
      <p:sp>
        <p:nvSpPr>
          <p:cNvPr id="62" name="TextBox 61"/>
          <p:cNvSpPr txBox="1"/>
          <p:nvPr/>
        </p:nvSpPr>
        <p:spPr>
          <a:xfrm>
            <a:off x="1548000" y="24406089"/>
            <a:ext cx="30312000" cy="25542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ts val="6080"/>
              </a:lnSpc>
            </a:pPr>
            <a:r>
              <a:rPr sz="4680" b="0" dirty="0">
                <a:solidFill>
                  <a:srgbClr val="48566F"/>
                </a:solidFill>
                <a:latin typeface="Arial"/>
              </a:rPr>
              <a:t>Three frozen judges score every candidate step in isolation. A closed-form consensus redistributes those scores around a fixed mean</a:t>
            </a:r>
            <a:r>
              <a:rPr lang="en-IN" sz="4680" b="0" dirty="0">
                <a:solidFill>
                  <a:srgbClr val="48566F"/>
                </a:solidFill>
                <a:latin typeface="Arial"/>
              </a:rPr>
              <a:t>.</a:t>
            </a:r>
            <a:r>
              <a:rPr sz="4680" b="0" dirty="0">
                <a:solidFill>
                  <a:srgbClr val="48566F"/>
                </a:solidFill>
                <a:latin typeface="Arial"/>
              </a:rPr>
              <a:t> </a:t>
            </a:r>
            <a:r>
              <a:rPr lang="en-IN" sz="4680" dirty="0">
                <a:solidFill>
                  <a:srgbClr val="48566F"/>
                </a:solidFill>
                <a:latin typeface="Arial"/>
              </a:rPr>
              <a:t>I</a:t>
            </a:r>
            <a:r>
              <a:rPr sz="4680" b="0" dirty="0">
                <a:solidFill>
                  <a:srgbClr val="48566F"/>
                </a:solidFill>
                <a:latin typeface="Arial"/>
              </a:rPr>
              <a:t>t can never inflate confidence</a:t>
            </a:r>
            <a:r>
              <a:rPr lang="en-IN" sz="4680" b="0" dirty="0">
                <a:solidFill>
                  <a:srgbClr val="48566F"/>
                </a:solidFill>
                <a:latin typeface="Arial"/>
              </a:rPr>
              <a:t>,</a:t>
            </a:r>
            <a:r>
              <a:rPr sz="4680" b="0" dirty="0">
                <a:solidFill>
                  <a:srgbClr val="48566F"/>
                </a:solidFill>
                <a:latin typeface="Arial"/>
              </a:rPr>
              <a:t> and the dual criterion decides which candidate extends the chain.</a:t>
            </a:r>
          </a:p>
        </p:txBody>
      </p:sp>
      <p:sp>
        <p:nvSpPr>
          <p:cNvPr id="63" name="Rounded Rectangle 62"/>
          <p:cNvSpPr/>
          <p:nvPr/>
        </p:nvSpPr>
        <p:spPr>
          <a:xfrm>
            <a:off x="33048000" y="14328000"/>
            <a:ext cx="16416000" cy="13392000"/>
          </a:xfrm>
          <a:prstGeom prst="roundRect">
            <a:avLst>
              <a:gd name="adj" fmla="val 2150"/>
            </a:avLst>
          </a:prstGeom>
          <a:solidFill>
            <a:srgbClr val="FFFFFF"/>
          </a:solidFill>
          <a:ln w="16510">
            <a:solidFill>
              <a:srgbClr val="C6D4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/>
          </a:p>
        </p:txBody>
      </p:sp>
      <p:sp>
        <p:nvSpPr>
          <p:cNvPr id="64" name="Rounded Rectangle 63"/>
          <p:cNvSpPr/>
          <p:nvPr/>
        </p:nvSpPr>
        <p:spPr>
          <a:xfrm>
            <a:off x="33048000" y="14328000"/>
            <a:ext cx="16416000" cy="1584000"/>
          </a:xfrm>
          <a:prstGeom prst="roundRect">
            <a:avLst>
              <a:gd name="adj" fmla="val 18181"/>
            </a:avLst>
          </a:prstGeom>
          <a:solidFill>
            <a:srgbClr val="1C458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/>
          </a:p>
        </p:txBody>
      </p:sp>
      <p:sp>
        <p:nvSpPr>
          <p:cNvPr id="65" name="Rectangle 64"/>
          <p:cNvSpPr/>
          <p:nvPr/>
        </p:nvSpPr>
        <p:spPr>
          <a:xfrm>
            <a:off x="33048000" y="15624000"/>
            <a:ext cx="16416000" cy="288000"/>
          </a:xfrm>
          <a:prstGeom prst="rect">
            <a:avLst/>
          </a:prstGeom>
          <a:solidFill>
            <a:srgbClr val="1C458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/>
          </a:p>
        </p:txBody>
      </p:sp>
      <p:sp>
        <p:nvSpPr>
          <p:cNvPr id="66" name="TextBox 65"/>
          <p:cNvSpPr txBox="1"/>
          <p:nvPr/>
        </p:nvSpPr>
        <p:spPr>
          <a:xfrm>
            <a:off x="33660000" y="14527872"/>
            <a:ext cx="3990707" cy="1310400"/>
          </a:xfrm>
          <a:prstGeom prst="rect">
            <a:avLst/>
          </a:prstGeom>
          <a:noFill/>
        </p:spPr>
        <p:txBody>
          <a:bodyPr wrap="none" lIns="0" tIns="0" rIns="0" bIns="0" anchor="t">
            <a:noAutofit/>
          </a:bodyPr>
          <a:lstStyle/>
          <a:p>
            <a:pPr algn="l">
              <a:lnSpc>
                <a:spcPts val="8840"/>
              </a:lnSpc>
            </a:pPr>
            <a:r>
              <a:rPr sz="7370" b="1" i="0">
                <a:solidFill>
                  <a:srgbClr val="FFFFFF"/>
                </a:solidFill>
                <a:latin typeface="Arial"/>
              </a:rPr>
              <a:t>Results</a:t>
            </a:r>
          </a:p>
        </p:txBody>
      </p:sp>
      <p:graphicFrame>
        <p:nvGraphicFramePr>
          <p:cNvPr id="67" name="Table 66"/>
          <p:cNvGraphicFramePr>
            <a:graphicFrameLocks noGrp="1"/>
          </p:cNvGraphicFramePr>
          <p:nvPr/>
        </p:nvGraphicFramePr>
        <p:xfrm>
          <a:off x="33660000" y="16308000"/>
          <a:ext cx="15192000" cy="6804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89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9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9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2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36000">
                <a:tc>
                  <a:txBody>
                    <a:bodyPr/>
                    <a:lstStyle/>
                    <a:p>
                      <a:pPr algn="l"/>
                      <a:r>
                        <a:rPr sz="4110" b="1">
                          <a:solidFill>
                            <a:srgbClr val="1C4587"/>
                          </a:solidFill>
                          <a:latin typeface="Arial"/>
                        </a:rPr>
                        <a:t>BENCHMARK</a:t>
                      </a:r>
                    </a:p>
                  </a:txBody>
                  <a:tcPr marL="72000" marR="72000" marT="36000" marB="360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4110" b="1">
                          <a:solidFill>
                            <a:srgbClr val="1C4587"/>
                          </a:solidFill>
                          <a:latin typeface="Arial"/>
                        </a:rPr>
                        <a:t>Base</a:t>
                      </a:r>
                    </a:p>
                  </a:txBody>
                  <a:tcPr marL="72000" marR="72000" marT="36000" marB="360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4110" b="1">
                          <a:solidFill>
                            <a:srgbClr val="1C4587"/>
                          </a:solidFill>
                          <a:latin typeface="Arial"/>
                        </a:rPr>
                        <a:t>Mean</a:t>
                      </a:r>
                    </a:p>
                  </a:txBody>
                  <a:tcPr marL="72000" marR="72000" marT="36000" marB="360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4110" b="1">
                          <a:solidFill>
                            <a:srgbClr val="1C4587"/>
                          </a:solidFill>
                          <a:latin typeface="Arial"/>
                        </a:rPr>
                        <a:t>VERDICT</a:t>
                      </a:r>
                    </a:p>
                  </a:txBody>
                  <a:tcPr marL="72000" marR="72000" marT="36000" marB="360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4110" b="1">
                          <a:solidFill>
                            <a:srgbClr val="1C4587"/>
                          </a:solidFill>
                          <a:latin typeface="Arial"/>
                        </a:rPr>
                        <a:t>Δ</a:t>
                      </a:r>
                    </a:p>
                  </a:txBody>
                  <a:tcPr marL="72000" marR="72000" marT="36000" marB="3600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8000">
                <a:tc>
                  <a:txBody>
                    <a:bodyPr/>
                    <a:lstStyle/>
                    <a:p>
                      <a:pPr algn="l"/>
                      <a:r>
                        <a:rPr sz="4390" b="1">
                          <a:solidFill>
                            <a:srgbClr val="16203A"/>
                          </a:solidFill>
                          <a:latin typeface="Arial"/>
                        </a:rPr>
                        <a:t>3DSRBench</a:t>
                      </a:r>
                    </a:p>
                  </a:txBody>
                  <a:tcPr marL="72000" marR="72000" marT="36000" marB="360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4390" b="0">
                          <a:solidFill>
                            <a:srgbClr val="48566F"/>
                          </a:solidFill>
                          <a:latin typeface="Arial"/>
                        </a:rPr>
                        <a:t>56.12</a:t>
                      </a:r>
                    </a:p>
                  </a:txBody>
                  <a:tcPr marL="72000" marR="72000" marT="36000" marB="360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4390" b="0">
                          <a:solidFill>
                            <a:srgbClr val="48566F"/>
                          </a:solidFill>
                          <a:latin typeface="Arial"/>
                        </a:rPr>
                        <a:t>58.34</a:t>
                      </a:r>
                    </a:p>
                  </a:txBody>
                  <a:tcPr marL="72000" marR="72000" marT="36000" marB="360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4390" b="1">
                          <a:solidFill>
                            <a:srgbClr val="16203A"/>
                          </a:solidFill>
                          <a:latin typeface="Arial"/>
                        </a:rPr>
                        <a:t>59.02</a:t>
                      </a:r>
                    </a:p>
                  </a:txBody>
                  <a:tcPr marL="72000" marR="72000" marT="36000" marB="360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4390" b="1">
                          <a:solidFill>
                            <a:srgbClr val="1F7A4D"/>
                          </a:solidFill>
                          <a:latin typeface="Arial"/>
                        </a:rPr>
                        <a:t>+2.90</a:t>
                      </a:r>
                    </a:p>
                  </a:txBody>
                  <a:tcPr marL="72000" marR="72000" marT="36000" marB="3600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8000">
                <a:tc>
                  <a:txBody>
                    <a:bodyPr/>
                    <a:lstStyle/>
                    <a:p>
                      <a:pPr algn="l"/>
                      <a:r>
                        <a:rPr sz="4390" b="1">
                          <a:solidFill>
                            <a:srgbClr val="16203A"/>
                          </a:solidFill>
                          <a:latin typeface="Arial"/>
                        </a:rPr>
                        <a:t>CV-Bench-3D</a:t>
                      </a:r>
                    </a:p>
                  </a:txBody>
                  <a:tcPr marL="72000" marR="72000" marT="36000" marB="360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4390" b="0">
                          <a:solidFill>
                            <a:srgbClr val="48566F"/>
                          </a:solidFill>
                          <a:latin typeface="Arial"/>
                        </a:rPr>
                        <a:t>76.39</a:t>
                      </a:r>
                    </a:p>
                  </a:txBody>
                  <a:tcPr marL="72000" marR="72000" marT="36000" marB="360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4390" b="0">
                          <a:solidFill>
                            <a:srgbClr val="48566F"/>
                          </a:solidFill>
                          <a:latin typeface="Arial"/>
                        </a:rPr>
                        <a:t>79.77</a:t>
                      </a:r>
                    </a:p>
                  </a:txBody>
                  <a:tcPr marL="72000" marR="72000" marT="36000" marB="360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4390" b="1">
                          <a:solidFill>
                            <a:srgbClr val="16203A"/>
                          </a:solidFill>
                          <a:latin typeface="Arial"/>
                        </a:rPr>
                        <a:t>82.34</a:t>
                      </a:r>
                    </a:p>
                  </a:txBody>
                  <a:tcPr marL="72000" marR="72000" marT="36000" marB="360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4390" b="1">
                          <a:solidFill>
                            <a:srgbClr val="1F7A4D"/>
                          </a:solidFill>
                          <a:latin typeface="Arial"/>
                        </a:rPr>
                        <a:t>+5.95</a:t>
                      </a:r>
                    </a:p>
                  </a:txBody>
                  <a:tcPr marL="72000" marR="72000" marT="36000" marB="3600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8000">
                <a:tc>
                  <a:txBody>
                    <a:bodyPr/>
                    <a:lstStyle/>
                    <a:p>
                      <a:pPr algn="l"/>
                      <a:r>
                        <a:rPr sz="4390" b="1">
                          <a:solidFill>
                            <a:srgbClr val="16203A"/>
                          </a:solidFill>
                          <a:latin typeface="Arial"/>
                        </a:rPr>
                        <a:t>CV-Bench-2D</a:t>
                      </a:r>
                    </a:p>
                  </a:txBody>
                  <a:tcPr marL="72000" marR="72000" marT="36000" marB="360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4390" b="0">
                          <a:solidFill>
                            <a:srgbClr val="48566F"/>
                          </a:solidFill>
                          <a:latin typeface="Arial"/>
                        </a:rPr>
                        <a:t>74.27</a:t>
                      </a:r>
                    </a:p>
                  </a:txBody>
                  <a:tcPr marL="72000" marR="72000" marT="36000" marB="360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4390" b="0">
                          <a:solidFill>
                            <a:srgbClr val="48566F"/>
                          </a:solidFill>
                          <a:latin typeface="Arial"/>
                        </a:rPr>
                        <a:t>77.57</a:t>
                      </a:r>
                    </a:p>
                  </a:txBody>
                  <a:tcPr marL="72000" marR="72000" marT="36000" marB="360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4390" b="1">
                          <a:solidFill>
                            <a:srgbClr val="16203A"/>
                          </a:solidFill>
                          <a:latin typeface="Arial"/>
                        </a:rPr>
                        <a:t>79.22</a:t>
                      </a:r>
                    </a:p>
                  </a:txBody>
                  <a:tcPr marL="72000" marR="72000" marT="36000" marB="360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4390" b="1">
                          <a:solidFill>
                            <a:srgbClr val="1F7A4D"/>
                          </a:solidFill>
                          <a:latin typeface="Arial"/>
                        </a:rPr>
                        <a:t>+4.95</a:t>
                      </a:r>
                    </a:p>
                  </a:txBody>
                  <a:tcPr marL="72000" marR="72000" marT="36000" marB="3600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28000">
                <a:tc>
                  <a:txBody>
                    <a:bodyPr/>
                    <a:lstStyle/>
                    <a:p>
                      <a:pPr algn="l"/>
                      <a:r>
                        <a:rPr sz="4390" b="1">
                          <a:solidFill>
                            <a:srgbClr val="16203A"/>
                          </a:solidFill>
                          <a:latin typeface="Arial"/>
                        </a:rPr>
                        <a:t>BLINK</a:t>
                      </a:r>
                    </a:p>
                  </a:txBody>
                  <a:tcPr marL="72000" marR="72000" marT="36000" marB="360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4390" b="0">
                          <a:solidFill>
                            <a:srgbClr val="48566F"/>
                          </a:solidFill>
                          <a:latin typeface="Arial"/>
                        </a:rPr>
                        <a:t>48.31</a:t>
                      </a:r>
                    </a:p>
                  </a:txBody>
                  <a:tcPr marL="72000" marR="72000" marT="36000" marB="360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4390" b="0">
                          <a:solidFill>
                            <a:srgbClr val="48566F"/>
                          </a:solidFill>
                          <a:latin typeface="Arial"/>
                        </a:rPr>
                        <a:t>50.17</a:t>
                      </a:r>
                    </a:p>
                  </a:txBody>
                  <a:tcPr marL="72000" marR="72000" marT="36000" marB="360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4390" b="1">
                          <a:solidFill>
                            <a:srgbClr val="16203A"/>
                          </a:solidFill>
                          <a:latin typeface="Arial"/>
                        </a:rPr>
                        <a:t>51.32</a:t>
                      </a:r>
                    </a:p>
                  </a:txBody>
                  <a:tcPr marL="72000" marR="72000" marT="36000" marB="360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4390" b="1">
                          <a:solidFill>
                            <a:srgbClr val="1F7A4D"/>
                          </a:solidFill>
                          <a:latin typeface="Arial"/>
                        </a:rPr>
                        <a:t>+3.01</a:t>
                      </a:r>
                    </a:p>
                  </a:txBody>
                  <a:tcPr marL="72000" marR="72000" marT="36000" marB="3600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28000">
                <a:tc>
                  <a:txBody>
                    <a:bodyPr/>
                    <a:lstStyle/>
                    <a:p>
                      <a:pPr algn="l"/>
                      <a:r>
                        <a:rPr sz="4390" b="1">
                          <a:solidFill>
                            <a:srgbClr val="16203A"/>
                          </a:solidFill>
                          <a:latin typeface="Arial"/>
                        </a:rPr>
                        <a:t>MMStar</a:t>
                      </a:r>
                    </a:p>
                  </a:txBody>
                  <a:tcPr marL="72000" marR="72000" marT="36000" marB="360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4390" b="0">
                          <a:solidFill>
                            <a:srgbClr val="48566F"/>
                          </a:solidFill>
                          <a:latin typeface="Arial"/>
                        </a:rPr>
                        <a:t>61.25</a:t>
                      </a:r>
                    </a:p>
                  </a:txBody>
                  <a:tcPr marL="72000" marR="72000" marT="36000" marB="360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4390" b="0">
                          <a:solidFill>
                            <a:srgbClr val="48566F"/>
                          </a:solidFill>
                          <a:latin typeface="Arial"/>
                        </a:rPr>
                        <a:t>64.14</a:t>
                      </a:r>
                    </a:p>
                  </a:txBody>
                  <a:tcPr marL="72000" marR="72000" marT="36000" marB="360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4390" b="1">
                          <a:solidFill>
                            <a:srgbClr val="16203A"/>
                          </a:solidFill>
                          <a:latin typeface="Arial"/>
                        </a:rPr>
                        <a:t>65.88</a:t>
                      </a:r>
                    </a:p>
                  </a:txBody>
                  <a:tcPr marL="72000" marR="72000" marT="36000" marB="360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4390" b="1">
                          <a:solidFill>
                            <a:srgbClr val="1F7A4D"/>
                          </a:solidFill>
                          <a:latin typeface="Arial"/>
                        </a:rPr>
                        <a:t>+4.63</a:t>
                      </a:r>
                    </a:p>
                  </a:txBody>
                  <a:tcPr marL="72000" marR="72000" marT="36000" marB="3600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28000">
                <a:tc>
                  <a:txBody>
                    <a:bodyPr/>
                    <a:lstStyle/>
                    <a:p>
                      <a:pPr algn="l"/>
                      <a:r>
                        <a:rPr sz="4390" b="1">
                          <a:solidFill>
                            <a:srgbClr val="16203A"/>
                          </a:solidFill>
                          <a:latin typeface="Arial"/>
                        </a:rPr>
                        <a:t>AI2D</a:t>
                      </a:r>
                    </a:p>
                  </a:txBody>
                  <a:tcPr marL="72000" marR="72000" marT="36000" marB="360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4390" b="0">
                          <a:solidFill>
                            <a:srgbClr val="48566F"/>
                          </a:solidFill>
                          <a:latin typeface="Arial"/>
                        </a:rPr>
                        <a:t>81.52</a:t>
                      </a:r>
                    </a:p>
                  </a:txBody>
                  <a:tcPr marL="72000" marR="72000" marT="36000" marB="360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4390" b="0">
                          <a:solidFill>
                            <a:srgbClr val="48566F"/>
                          </a:solidFill>
                          <a:latin typeface="Arial"/>
                        </a:rPr>
                        <a:t>82.18</a:t>
                      </a:r>
                    </a:p>
                  </a:txBody>
                  <a:tcPr marL="72000" marR="72000" marT="36000" marB="360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4390" b="1">
                          <a:solidFill>
                            <a:srgbClr val="16203A"/>
                          </a:solidFill>
                          <a:latin typeface="Arial"/>
                        </a:rPr>
                        <a:t>83.14</a:t>
                      </a:r>
                    </a:p>
                  </a:txBody>
                  <a:tcPr marL="72000" marR="72000" marT="36000" marB="360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4390" b="1">
                          <a:solidFill>
                            <a:srgbClr val="1F7A4D"/>
                          </a:solidFill>
                          <a:latin typeface="Arial"/>
                        </a:rPr>
                        <a:t>+1.62</a:t>
                      </a:r>
                    </a:p>
                  </a:txBody>
                  <a:tcPr marL="72000" marR="72000" marT="36000" marB="3600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900000">
                <a:tc>
                  <a:txBody>
                    <a:bodyPr/>
                    <a:lstStyle/>
                    <a:p>
                      <a:pPr algn="l"/>
                      <a:r>
                        <a:rPr sz="4390" b="1">
                          <a:solidFill>
                            <a:srgbClr val="1F7A4D"/>
                          </a:solidFill>
                          <a:latin typeface="Arial"/>
                        </a:rPr>
                        <a:t>Average</a:t>
                      </a:r>
                    </a:p>
                  </a:txBody>
                  <a:tcPr marL="72000" marR="72000" marT="36000" marB="36000" anchor="ctr">
                    <a:solidFill>
                      <a:srgbClr val="E4F3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4390" b="1">
                          <a:solidFill>
                            <a:srgbClr val="1F7A4D"/>
                          </a:solidFill>
                          <a:latin typeface="Arial"/>
                        </a:rPr>
                        <a:t>66.31</a:t>
                      </a:r>
                    </a:p>
                  </a:txBody>
                  <a:tcPr marL="72000" marR="72000" marT="36000" marB="36000" anchor="ctr">
                    <a:solidFill>
                      <a:srgbClr val="E4F3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4390" b="1">
                          <a:solidFill>
                            <a:srgbClr val="1F7A4D"/>
                          </a:solidFill>
                          <a:latin typeface="Arial"/>
                        </a:rPr>
                        <a:t>68.70</a:t>
                      </a:r>
                    </a:p>
                  </a:txBody>
                  <a:tcPr marL="72000" marR="72000" marT="36000" marB="36000" anchor="ctr">
                    <a:solidFill>
                      <a:srgbClr val="E4F3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4390" b="1">
                          <a:solidFill>
                            <a:srgbClr val="1F7A4D"/>
                          </a:solidFill>
                          <a:latin typeface="Arial"/>
                        </a:rPr>
                        <a:t>70.15</a:t>
                      </a:r>
                    </a:p>
                  </a:txBody>
                  <a:tcPr marL="72000" marR="72000" marT="36000" marB="36000" anchor="ctr">
                    <a:solidFill>
                      <a:srgbClr val="E4F3EA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4390" b="1">
                          <a:solidFill>
                            <a:srgbClr val="1F7A4D"/>
                          </a:solidFill>
                          <a:latin typeface="Arial"/>
                        </a:rPr>
                        <a:t>+3.84</a:t>
                      </a:r>
                    </a:p>
                  </a:txBody>
                  <a:tcPr marL="72000" marR="72000" marT="36000" marB="36000" anchor="ctr">
                    <a:solidFill>
                      <a:srgbClr val="E4F3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68" name="TextBox 67"/>
          <p:cNvSpPr txBox="1"/>
          <p:nvPr/>
        </p:nvSpPr>
        <p:spPr>
          <a:xfrm>
            <a:off x="34559605" y="23964264"/>
            <a:ext cx="1548395" cy="730800"/>
          </a:xfrm>
          <a:prstGeom prst="rect">
            <a:avLst/>
          </a:prstGeom>
          <a:noFill/>
        </p:spPr>
        <p:txBody>
          <a:bodyPr wrap="none" lIns="0" tIns="0" rIns="0" bIns="0" anchor="t">
            <a:noAutofit/>
          </a:bodyPr>
          <a:lstStyle/>
          <a:p>
            <a:pPr algn="r">
              <a:lnSpc>
                <a:spcPts val="4930"/>
              </a:lnSpc>
            </a:pPr>
            <a:r>
              <a:rPr sz="4110" b="0" i="0">
                <a:solidFill>
                  <a:srgbClr val="16203A"/>
                </a:solidFill>
                <a:latin typeface="Arial"/>
              </a:rPr>
              <a:t>Base</a:t>
            </a:r>
          </a:p>
        </p:txBody>
      </p:sp>
      <p:sp>
        <p:nvSpPr>
          <p:cNvPr id="69" name="Rounded Rectangle 68"/>
          <p:cNvSpPr/>
          <p:nvPr/>
        </p:nvSpPr>
        <p:spPr>
          <a:xfrm>
            <a:off x="36468000" y="24048000"/>
            <a:ext cx="10584000" cy="504000"/>
          </a:xfrm>
          <a:prstGeom prst="roundRect">
            <a:avLst>
              <a:gd name="adj" fmla="val 21428"/>
            </a:avLst>
          </a:prstGeom>
          <a:solidFill>
            <a:srgbClr val="EDF1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/>
          </a:p>
        </p:txBody>
      </p:sp>
      <p:sp>
        <p:nvSpPr>
          <p:cNvPr id="70" name="Rounded Rectangle 69"/>
          <p:cNvSpPr/>
          <p:nvPr/>
        </p:nvSpPr>
        <p:spPr>
          <a:xfrm>
            <a:off x="36468000" y="24048000"/>
            <a:ext cx="3492720" cy="504000"/>
          </a:xfrm>
          <a:prstGeom prst="roundRect">
            <a:avLst>
              <a:gd name="adj" fmla="val 21428"/>
            </a:avLst>
          </a:prstGeom>
          <a:solidFill>
            <a:srgbClr val="B4BE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/>
          </a:p>
        </p:txBody>
      </p:sp>
      <p:sp>
        <p:nvSpPr>
          <p:cNvPr id="71" name="TextBox 70"/>
          <p:cNvSpPr txBox="1"/>
          <p:nvPr/>
        </p:nvSpPr>
        <p:spPr>
          <a:xfrm>
            <a:off x="47268000" y="23964264"/>
            <a:ext cx="1795791" cy="730800"/>
          </a:xfrm>
          <a:prstGeom prst="rect">
            <a:avLst/>
          </a:prstGeom>
          <a:noFill/>
        </p:spPr>
        <p:txBody>
          <a:bodyPr wrap="none" lIns="0" tIns="0" rIns="0" bIns="0" anchor="t">
            <a:noAutofit/>
          </a:bodyPr>
          <a:lstStyle/>
          <a:p>
            <a:pPr algn="l">
              <a:lnSpc>
                <a:spcPts val="4930"/>
              </a:lnSpc>
            </a:pPr>
            <a:r>
              <a:rPr sz="4110" b="1" i="0">
                <a:solidFill>
                  <a:srgbClr val="48566F"/>
                </a:solidFill>
                <a:latin typeface="Arial"/>
              </a:rPr>
              <a:t>66.31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34429815" y="24684264"/>
            <a:ext cx="1678185" cy="730800"/>
          </a:xfrm>
          <a:prstGeom prst="rect">
            <a:avLst/>
          </a:prstGeom>
          <a:noFill/>
        </p:spPr>
        <p:txBody>
          <a:bodyPr wrap="none" lIns="0" tIns="0" rIns="0" bIns="0" anchor="t">
            <a:noAutofit/>
          </a:bodyPr>
          <a:lstStyle/>
          <a:p>
            <a:pPr algn="r">
              <a:lnSpc>
                <a:spcPts val="4930"/>
              </a:lnSpc>
            </a:pPr>
            <a:r>
              <a:rPr sz="4110" b="0" i="0">
                <a:solidFill>
                  <a:srgbClr val="16203A"/>
                </a:solidFill>
                <a:latin typeface="Arial"/>
              </a:rPr>
              <a:t>Mean</a:t>
            </a:r>
          </a:p>
        </p:txBody>
      </p:sp>
      <p:sp>
        <p:nvSpPr>
          <p:cNvPr id="73" name="Rounded Rectangle 72"/>
          <p:cNvSpPr/>
          <p:nvPr/>
        </p:nvSpPr>
        <p:spPr>
          <a:xfrm>
            <a:off x="36468000" y="24768000"/>
            <a:ext cx="10584000" cy="504000"/>
          </a:xfrm>
          <a:prstGeom prst="roundRect">
            <a:avLst>
              <a:gd name="adj" fmla="val 21428"/>
            </a:avLst>
          </a:prstGeom>
          <a:solidFill>
            <a:srgbClr val="EDF1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/>
          </a:p>
        </p:txBody>
      </p:sp>
      <p:sp>
        <p:nvSpPr>
          <p:cNvPr id="74" name="Rounded Rectangle 73"/>
          <p:cNvSpPr/>
          <p:nvPr/>
        </p:nvSpPr>
        <p:spPr>
          <a:xfrm>
            <a:off x="36468000" y="24768000"/>
            <a:ext cx="7106400" cy="504000"/>
          </a:xfrm>
          <a:prstGeom prst="roundRect">
            <a:avLst>
              <a:gd name="adj" fmla="val 21428"/>
            </a:avLst>
          </a:prstGeom>
          <a:solidFill>
            <a:srgbClr val="7C8C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/>
          </a:p>
        </p:txBody>
      </p:sp>
      <p:sp>
        <p:nvSpPr>
          <p:cNvPr id="75" name="TextBox 74"/>
          <p:cNvSpPr txBox="1"/>
          <p:nvPr/>
        </p:nvSpPr>
        <p:spPr>
          <a:xfrm>
            <a:off x="47268000" y="24684264"/>
            <a:ext cx="1795791" cy="730800"/>
          </a:xfrm>
          <a:prstGeom prst="rect">
            <a:avLst/>
          </a:prstGeom>
          <a:noFill/>
        </p:spPr>
        <p:txBody>
          <a:bodyPr wrap="none" lIns="0" tIns="0" rIns="0" bIns="0" anchor="t">
            <a:noAutofit/>
          </a:bodyPr>
          <a:lstStyle/>
          <a:p>
            <a:pPr algn="l">
              <a:lnSpc>
                <a:spcPts val="4930"/>
              </a:lnSpc>
            </a:pPr>
            <a:r>
              <a:rPr sz="4110" b="1" i="0">
                <a:solidFill>
                  <a:srgbClr val="48566F"/>
                </a:solidFill>
                <a:latin typeface="Arial"/>
              </a:rPr>
              <a:t>68.70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33120736" y="25404264"/>
            <a:ext cx="2987264" cy="730800"/>
          </a:xfrm>
          <a:prstGeom prst="rect">
            <a:avLst/>
          </a:prstGeom>
          <a:noFill/>
        </p:spPr>
        <p:txBody>
          <a:bodyPr wrap="none" lIns="0" tIns="0" rIns="0" bIns="0" anchor="t">
            <a:noAutofit/>
          </a:bodyPr>
          <a:lstStyle/>
          <a:p>
            <a:pPr algn="r">
              <a:lnSpc>
                <a:spcPts val="4930"/>
              </a:lnSpc>
            </a:pPr>
            <a:r>
              <a:rPr sz="4110" b="1" i="0">
                <a:solidFill>
                  <a:srgbClr val="16203A"/>
                </a:solidFill>
                <a:latin typeface="Arial"/>
              </a:rPr>
              <a:t>VERDICT</a:t>
            </a:r>
          </a:p>
        </p:txBody>
      </p:sp>
      <p:sp>
        <p:nvSpPr>
          <p:cNvPr id="77" name="Rounded Rectangle 76"/>
          <p:cNvSpPr/>
          <p:nvPr/>
        </p:nvSpPr>
        <p:spPr>
          <a:xfrm>
            <a:off x="36468000" y="25488000"/>
            <a:ext cx="10584000" cy="504000"/>
          </a:xfrm>
          <a:prstGeom prst="roundRect">
            <a:avLst>
              <a:gd name="adj" fmla="val 21428"/>
            </a:avLst>
          </a:prstGeom>
          <a:solidFill>
            <a:srgbClr val="EDF1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/>
          </a:p>
        </p:txBody>
      </p:sp>
      <p:sp>
        <p:nvSpPr>
          <p:cNvPr id="78" name="Rounded Rectangle 77"/>
          <p:cNvSpPr/>
          <p:nvPr/>
        </p:nvSpPr>
        <p:spPr>
          <a:xfrm>
            <a:off x="36468000" y="25488000"/>
            <a:ext cx="9298800" cy="504000"/>
          </a:xfrm>
          <a:prstGeom prst="roundRect">
            <a:avLst>
              <a:gd name="adj" fmla="val 21428"/>
            </a:avLst>
          </a:prstGeom>
          <a:solidFill>
            <a:srgbClr val="1F7A4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/>
          </a:p>
        </p:txBody>
      </p:sp>
      <p:sp>
        <p:nvSpPr>
          <p:cNvPr id="79" name="TextBox 78"/>
          <p:cNvSpPr txBox="1"/>
          <p:nvPr/>
        </p:nvSpPr>
        <p:spPr>
          <a:xfrm>
            <a:off x="47268000" y="25404264"/>
            <a:ext cx="1795791" cy="730800"/>
          </a:xfrm>
          <a:prstGeom prst="rect">
            <a:avLst/>
          </a:prstGeom>
          <a:noFill/>
        </p:spPr>
        <p:txBody>
          <a:bodyPr wrap="none" lIns="0" tIns="0" rIns="0" bIns="0" anchor="t">
            <a:noAutofit/>
          </a:bodyPr>
          <a:lstStyle/>
          <a:p>
            <a:pPr algn="l">
              <a:lnSpc>
                <a:spcPts val="4930"/>
              </a:lnSpc>
            </a:pPr>
            <a:r>
              <a:rPr sz="4110" b="1" i="0">
                <a:solidFill>
                  <a:srgbClr val="1F7A4D"/>
                </a:solidFill>
                <a:latin typeface="Arial"/>
              </a:rPr>
              <a:t>70.15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33660000" y="26214048"/>
            <a:ext cx="14991828" cy="705600"/>
          </a:xfrm>
          <a:prstGeom prst="rect">
            <a:avLst/>
          </a:prstGeom>
          <a:noFill/>
        </p:spPr>
        <p:txBody>
          <a:bodyPr wrap="none" lIns="0" tIns="0" rIns="0" bIns="0" anchor="t">
            <a:noAutofit/>
          </a:bodyPr>
          <a:lstStyle/>
          <a:p>
            <a:pPr algn="l">
              <a:lnSpc>
                <a:spcPts val="4760"/>
              </a:lnSpc>
            </a:pPr>
            <a:r>
              <a:rPr sz="3970" b="0" i="1">
                <a:solidFill>
                  <a:srgbClr val="48566F"/>
                </a:solidFill>
                <a:latin typeface="Arial"/>
              </a:rPr>
              <a:t>Accuracy (%) — no benchmark falls below the base model.</a:t>
            </a:r>
          </a:p>
        </p:txBody>
      </p:sp>
      <p:sp>
        <p:nvSpPr>
          <p:cNvPr id="81" name="Rounded Rectangle 80"/>
          <p:cNvSpPr/>
          <p:nvPr/>
        </p:nvSpPr>
        <p:spPr>
          <a:xfrm>
            <a:off x="936000" y="28296000"/>
            <a:ext cx="31536000" cy="6768000"/>
          </a:xfrm>
          <a:prstGeom prst="roundRect">
            <a:avLst>
              <a:gd name="adj" fmla="val 4255"/>
            </a:avLst>
          </a:prstGeom>
          <a:solidFill>
            <a:srgbClr val="DFEDFF"/>
          </a:solidFill>
          <a:ln w="16510">
            <a:solidFill>
              <a:srgbClr val="C6D4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/>
          </a:p>
        </p:txBody>
      </p:sp>
      <p:sp>
        <p:nvSpPr>
          <p:cNvPr id="82" name="Rounded Rectangle 81"/>
          <p:cNvSpPr/>
          <p:nvPr/>
        </p:nvSpPr>
        <p:spPr>
          <a:xfrm>
            <a:off x="936000" y="28296000"/>
            <a:ext cx="31536000" cy="1584000"/>
          </a:xfrm>
          <a:prstGeom prst="roundRect">
            <a:avLst>
              <a:gd name="adj" fmla="val 18181"/>
            </a:avLst>
          </a:prstGeom>
          <a:solidFill>
            <a:srgbClr val="1C458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/>
          </a:p>
        </p:txBody>
      </p:sp>
      <p:sp>
        <p:nvSpPr>
          <p:cNvPr id="83" name="Rectangle 82"/>
          <p:cNvSpPr/>
          <p:nvPr/>
        </p:nvSpPr>
        <p:spPr>
          <a:xfrm>
            <a:off x="936000" y="29592000"/>
            <a:ext cx="31536000" cy="288000"/>
          </a:xfrm>
          <a:prstGeom prst="rect">
            <a:avLst/>
          </a:prstGeom>
          <a:solidFill>
            <a:srgbClr val="1C458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/>
          </a:p>
        </p:txBody>
      </p:sp>
      <p:sp>
        <p:nvSpPr>
          <p:cNvPr id="84" name="TextBox 83"/>
          <p:cNvSpPr txBox="1"/>
          <p:nvPr/>
        </p:nvSpPr>
        <p:spPr>
          <a:xfrm>
            <a:off x="1548000" y="28495872"/>
            <a:ext cx="10472469" cy="1310400"/>
          </a:xfrm>
          <a:prstGeom prst="rect">
            <a:avLst/>
          </a:prstGeom>
          <a:noFill/>
        </p:spPr>
        <p:txBody>
          <a:bodyPr wrap="none" lIns="0" tIns="0" rIns="0" bIns="0" anchor="t">
            <a:noAutofit/>
          </a:bodyPr>
          <a:lstStyle/>
          <a:p>
            <a:pPr algn="l">
              <a:lnSpc>
                <a:spcPts val="8840"/>
              </a:lnSpc>
            </a:pPr>
            <a:r>
              <a:rPr sz="7370" b="1" i="0">
                <a:solidFill>
                  <a:srgbClr val="FFFFFF"/>
                </a:solidFill>
                <a:latin typeface="Arial"/>
              </a:rPr>
              <a:t>Ablations &amp; Analysis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1548000" y="29940696"/>
            <a:ext cx="7268624" cy="781200"/>
          </a:xfrm>
          <a:prstGeom prst="rect">
            <a:avLst/>
          </a:prstGeom>
          <a:noFill/>
        </p:spPr>
        <p:txBody>
          <a:bodyPr wrap="none" lIns="0" tIns="0" rIns="0" bIns="0" anchor="t">
            <a:noAutofit/>
          </a:bodyPr>
          <a:lstStyle/>
          <a:p>
            <a:pPr algn="l">
              <a:lnSpc>
                <a:spcPts val="5270"/>
              </a:lnSpc>
            </a:pPr>
            <a:r>
              <a:rPr sz="4390" b="1" i="0">
                <a:solidFill>
                  <a:srgbClr val="16203A"/>
                </a:solidFill>
                <a:latin typeface="Arial"/>
              </a:rPr>
              <a:t>Ranking drives the gain</a:t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1548000" y="30747384"/>
            <a:ext cx="9624000" cy="15033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ts val="5100"/>
              </a:lnSpc>
            </a:pPr>
            <a:r>
              <a:rPr sz="4110" b="0">
                <a:solidFill>
                  <a:srgbClr val="48566F"/>
                </a:solidFill>
                <a:latin typeface="Arial"/>
              </a:rPr>
              <a:t>Dropping ranking costs −1.17 to −2.17; dropping filtering only −0.26 to −1.08.</a:t>
            </a:r>
          </a:p>
        </p:txBody>
      </p:sp>
      <p:cxnSp>
        <p:nvCxnSpPr>
          <p:cNvPr id="87" name="Connector 86"/>
          <p:cNvCxnSpPr/>
          <p:nvPr/>
        </p:nvCxnSpPr>
        <p:spPr>
          <a:xfrm>
            <a:off x="11532000" y="30168000"/>
            <a:ext cx="0" cy="4212000"/>
          </a:xfrm>
          <a:prstGeom prst="line">
            <a:avLst/>
          </a:prstGeom>
          <a:ln w="13970">
            <a:solidFill>
              <a:srgbClr val="C6D4E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8" name="TextBox 87"/>
          <p:cNvSpPr txBox="1"/>
          <p:nvPr/>
        </p:nvSpPr>
        <p:spPr>
          <a:xfrm>
            <a:off x="11892000" y="29940696"/>
            <a:ext cx="8692782" cy="781200"/>
          </a:xfrm>
          <a:prstGeom prst="rect">
            <a:avLst/>
          </a:prstGeom>
          <a:noFill/>
        </p:spPr>
        <p:txBody>
          <a:bodyPr wrap="none" lIns="0" tIns="0" rIns="0" bIns="0" anchor="t">
            <a:noAutofit/>
          </a:bodyPr>
          <a:lstStyle/>
          <a:p>
            <a:pPr algn="l">
              <a:lnSpc>
                <a:spcPts val="5270"/>
              </a:lnSpc>
            </a:pPr>
            <a:r>
              <a:rPr sz="4390" b="1" i="0">
                <a:solidFill>
                  <a:srgbClr val="16203A"/>
                </a:solidFill>
                <a:latin typeface="Arial"/>
              </a:rPr>
              <a:t>Stubbornness is asymmetric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11892000" y="30747384"/>
            <a:ext cx="9624000" cy="15033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ts val="5100"/>
              </a:lnSpc>
            </a:pPr>
            <a:r>
              <a:rPr sz="4110" b="0" dirty="0" err="1">
                <a:solidFill>
                  <a:srgbClr val="48566F"/>
                </a:solidFill>
                <a:latin typeface="Arial"/>
              </a:rPr>
              <a:t>λ</a:t>
            </a:r>
            <a:r>
              <a:rPr sz="4110" b="0" baseline="-25000" dirty="0" err="1">
                <a:solidFill>
                  <a:srgbClr val="48566F"/>
                </a:solidFill>
                <a:latin typeface="Arial"/>
              </a:rPr>
              <a:t>V</a:t>
            </a:r>
            <a:r>
              <a:rPr sz="4110" b="0" dirty="0">
                <a:solidFill>
                  <a:srgbClr val="48566F"/>
                </a:solidFill>
                <a:latin typeface="Arial"/>
              </a:rPr>
              <a:t> spans 2.90 pp, </a:t>
            </a:r>
            <a:r>
              <a:rPr sz="4110" b="0" dirty="0" err="1">
                <a:solidFill>
                  <a:srgbClr val="48566F"/>
                </a:solidFill>
                <a:latin typeface="Arial"/>
              </a:rPr>
              <a:t>λ</a:t>
            </a:r>
            <a:r>
              <a:rPr sz="4110" b="0" baseline="-25000" dirty="0" err="1">
                <a:solidFill>
                  <a:srgbClr val="48566F"/>
                </a:solidFill>
                <a:latin typeface="Arial"/>
              </a:rPr>
              <a:t>C</a:t>
            </a:r>
            <a:r>
              <a:rPr sz="4110" b="0" dirty="0">
                <a:solidFill>
                  <a:srgbClr val="48566F"/>
                </a:solidFill>
                <a:latin typeface="Arial"/>
              </a:rPr>
              <a:t> only 1.19. Swapping V↔C costs −1.76.</a:t>
            </a:r>
          </a:p>
        </p:txBody>
      </p:sp>
      <p:cxnSp>
        <p:nvCxnSpPr>
          <p:cNvPr id="90" name="Connector 89"/>
          <p:cNvCxnSpPr/>
          <p:nvPr/>
        </p:nvCxnSpPr>
        <p:spPr>
          <a:xfrm>
            <a:off x="21876000" y="30168000"/>
            <a:ext cx="0" cy="4212000"/>
          </a:xfrm>
          <a:prstGeom prst="line">
            <a:avLst/>
          </a:prstGeom>
          <a:ln w="13970">
            <a:solidFill>
              <a:srgbClr val="C6D4E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1" name="TextBox 90"/>
          <p:cNvSpPr txBox="1"/>
          <p:nvPr/>
        </p:nvSpPr>
        <p:spPr>
          <a:xfrm>
            <a:off x="22236000" y="29940696"/>
            <a:ext cx="7907133" cy="781200"/>
          </a:xfrm>
          <a:prstGeom prst="rect">
            <a:avLst/>
          </a:prstGeom>
          <a:noFill/>
        </p:spPr>
        <p:txBody>
          <a:bodyPr wrap="none" lIns="0" tIns="0" rIns="0" bIns="0" anchor="t">
            <a:noAutofit/>
          </a:bodyPr>
          <a:lstStyle/>
          <a:p>
            <a:pPr algn="l">
              <a:lnSpc>
                <a:spcPts val="5270"/>
              </a:lnSpc>
            </a:pPr>
            <a:r>
              <a:rPr sz="4390" b="1" i="0">
                <a:solidFill>
                  <a:srgbClr val="16203A"/>
                </a:solidFill>
                <a:latin typeface="Arial"/>
              </a:rPr>
              <a:t>Robust to both thresholds</a:t>
            </a:r>
          </a:p>
        </p:txBody>
      </p:sp>
      <p:sp>
        <p:nvSpPr>
          <p:cNvPr id="92" name="TextBox 91"/>
          <p:cNvSpPr txBox="1"/>
          <p:nvPr/>
        </p:nvSpPr>
        <p:spPr>
          <a:xfrm>
            <a:off x="22236000" y="30747384"/>
            <a:ext cx="9624000" cy="15033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ts val="5100"/>
              </a:lnSpc>
            </a:pPr>
            <a:r>
              <a:rPr sz="4110" b="0" dirty="0">
                <a:solidFill>
                  <a:srgbClr val="48566F"/>
                </a:solidFill>
                <a:latin typeface="Arial"/>
              </a:rPr>
              <a:t>ε plateaus over [0.1, 1.0]; </a:t>
            </a:r>
            <a:r>
              <a:rPr lang="el-GR" sz="4110" b="0" dirty="0">
                <a:solidFill>
                  <a:srgbClr val="48566F"/>
                </a:solidFill>
                <a:latin typeface="Arial"/>
              </a:rPr>
              <a:t>τ</a:t>
            </a:r>
            <a:r>
              <a:rPr sz="4110" b="0" dirty="0">
                <a:solidFill>
                  <a:srgbClr val="48566F"/>
                </a:solidFill>
                <a:latin typeface="Arial"/>
              </a:rPr>
              <a:t> = 0.6 is best on five of six benchmarks.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1548000" y="32167416"/>
            <a:ext cx="8056973" cy="781200"/>
          </a:xfrm>
          <a:prstGeom prst="rect">
            <a:avLst/>
          </a:prstGeom>
          <a:noFill/>
        </p:spPr>
        <p:txBody>
          <a:bodyPr wrap="none" lIns="0" tIns="0" rIns="0" bIns="0" anchor="t">
            <a:noAutofit/>
          </a:bodyPr>
          <a:lstStyle/>
          <a:p>
            <a:pPr algn="l">
              <a:lnSpc>
                <a:spcPts val="5270"/>
              </a:lnSpc>
            </a:pPr>
            <a:r>
              <a:rPr sz="4390" b="1" i="0" dirty="0">
                <a:solidFill>
                  <a:srgbClr val="16203A"/>
                </a:solidFill>
                <a:latin typeface="Arial"/>
              </a:rPr>
              <a:t>Consensus, not averaging</a:t>
            </a:r>
          </a:p>
        </p:txBody>
      </p:sp>
      <p:sp>
        <p:nvSpPr>
          <p:cNvPr id="94" name="TextBox 93"/>
          <p:cNvSpPr txBox="1"/>
          <p:nvPr/>
        </p:nvSpPr>
        <p:spPr>
          <a:xfrm>
            <a:off x="1548000" y="32821704"/>
            <a:ext cx="9624000" cy="15033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ts val="5100"/>
              </a:lnSpc>
            </a:pPr>
            <a:r>
              <a:rPr sz="4110" b="0" dirty="0">
                <a:solidFill>
                  <a:srgbClr val="48566F"/>
                </a:solidFill>
                <a:latin typeface="Arial"/>
              </a:rPr>
              <a:t>Raw Average trails by 2.59</a:t>
            </a:r>
            <a:r>
              <a:rPr lang="en-IN" sz="4110" b="0" dirty="0">
                <a:solidFill>
                  <a:srgbClr val="48566F"/>
                </a:solidFill>
                <a:latin typeface="Arial"/>
              </a:rPr>
              <a:t>-</a:t>
            </a:r>
            <a:r>
              <a:rPr sz="4110" b="0" dirty="0">
                <a:solidFill>
                  <a:srgbClr val="48566F"/>
                </a:solidFill>
                <a:latin typeface="Arial"/>
              </a:rPr>
              <a:t>2.95 under the identical dual criterion.</a:t>
            </a:r>
          </a:p>
        </p:txBody>
      </p:sp>
      <p:cxnSp>
        <p:nvCxnSpPr>
          <p:cNvPr id="95" name="Connector 94"/>
          <p:cNvCxnSpPr/>
          <p:nvPr/>
        </p:nvCxnSpPr>
        <p:spPr>
          <a:xfrm>
            <a:off x="11532000" y="30168000"/>
            <a:ext cx="0" cy="4212000"/>
          </a:xfrm>
          <a:prstGeom prst="line">
            <a:avLst/>
          </a:prstGeom>
          <a:ln w="13970">
            <a:solidFill>
              <a:srgbClr val="C6D4E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6" name="TextBox 95"/>
          <p:cNvSpPr txBox="1"/>
          <p:nvPr/>
        </p:nvSpPr>
        <p:spPr>
          <a:xfrm>
            <a:off x="11892000" y="32167416"/>
            <a:ext cx="8168341" cy="781200"/>
          </a:xfrm>
          <a:prstGeom prst="rect">
            <a:avLst/>
          </a:prstGeom>
          <a:noFill/>
        </p:spPr>
        <p:txBody>
          <a:bodyPr wrap="none" lIns="0" tIns="0" rIns="0" bIns="0" anchor="t">
            <a:noAutofit/>
          </a:bodyPr>
          <a:lstStyle/>
          <a:p>
            <a:pPr algn="l">
              <a:lnSpc>
                <a:spcPts val="5270"/>
              </a:lnSpc>
            </a:pPr>
            <a:r>
              <a:rPr sz="4390" b="1" i="0" dirty="0">
                <a:solidFill>
                  <a:srgbClr val="16203A"/>
                </a:solidFill>
                <a:latin typeface="Arial"/>
              </a:rPr>
              <a:t>Weaker judges, bigger win</a:t>
            </a:r>
          </a:p>
        </p:txBody>
      </p:sp>
      <p:sp>
        <p:nvSpPr>
          <p:cNvPr id="97" name="TextBox 96"/>
          <p:cNvSpPr txBox="1"/>
          <p:nvPr/>
        </p:nvSpPr>
        <p:spPr>
          <a:xfrm>
            <a:off x="11892000" y="32821704"/>
            <a:ext cx="9624000" cy="15033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ts val="5100"/>
              </a:lnSpc>
            </a:pPr>
            <a:r>
              <a:rPr sz="4110" b="0">
                <a:solidFill>
                  <a:srgbClr val="48566F"/>
                </a:solidFill>
                <a:latin typeface="Arial"/>
              </a:rPr>
              <a:t>Margin over Mean grows +0.68 (7B) → +0.89 (4B) → +1.21 (2B).</a:t>
            </a:r>
          </a:p>
        </p:txBody>
      </p:sp>
      <p:cxnSp>
        <p:nvCxnSpPr>
          <p:cNvPr id="98" name="Connector 97"/>
          <p:cNvCxnSpPr/>
          <p:nvPr/>
        </p:nvCxnSpPr>
        <p:spPr>
          <a:xfrm>
            <a:off x="21876000" y="30168000"/>
            <a:ext cx="0" cy="4212000"/>
          </a:xfrm>
          <a:prstGeom prst="line">
            <a:avLst/>
          </a:prstGeom>
          <a:ln w="13970">
            <a:solidFill>
              <a:srgbClr val="C6D4E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22236000" y="32218216"/>
            <a:ext cx="6518072" cy="781200"/>
          </a:xfrm>
          <a:prstGeom prst="rect">
            <a:avLst/>
          </a:prstGeom>
          <a:noFill/>
        </p:spPr>
        <p:txBody>
          <a:bodyPr wrap="none" lIns="0" tIns="0" rIns="0" bIns="0" anchor="t">
            <a:noAutofit/>
          </a:bodyPr>
          <a:lstStyle/>
          <a:p>
            <a:pPr algn="l">
              <a:lnSpc>
                <a:spcPts val="5270"/>
              </a:lnSpc>
            </a:pPr>
            <a:r>
              <a:rPr sz="4390" b="1" i="0" dirty="0">
                <a:solidFill>
                  <a:srgbClr val="16203A"/>
                </a:solidFill>
                <a:latin typeface="Arial"/>
              </a:rPr>
              <a:t>Base-model agnostic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22236000" y="32821704"/>
            <a:ext cx="9624000" cy="15033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ts val="5100"/>
              </a:lnSpc>
            </a:pPr>
            <a:r>
              <a:rPr lang="en-IN" sz="4110" dirty="0">
                <a:solidFill>
                  <a:srgbClr val="48566F"/>
                </a:solidFill>
                <a:latin typeface="Arial"/>
              </a:rPr>
              <a:t>+</a:t>
            </a:r>
            <a:r>
              <a:rPr sz="4110" b="0" dirty="0">
                <a:solidFill>
                  <a:srgbClr val="48566F"/>
                </a:solidFill>
                <a:latin typeface="Arial"/>
              </a:rPr>
              <a:t>2.45 to +4.00 across four base-model families, judges held fixed.</a:t>
            </a:r>
          </a:p>
        </p:txBody>
      </p:sp>
      <p:sp>
        <p:nvSpPr>
          <p:cNvPr id="101" name="Rounded Rectangle 100"/>
          <p:cNvSpPr/>
          <p:nvPr/>
        </p:nvSpPr>
        <p:spPr>
          <a:xfrm>
            <a:off x="33048000" y="28296000"/>
            <a:ext cx="16416000" cy="6768000"/>
          </a:xfrm>
          <a:prstGeom prst="roundRect">
            <a:avLst>
              <a:gd name="adj" fmla="val 4255"/>
            </a:avLst>
          </a:prstGeom>
          <a:solidFill>
            <a:srgbClr val="FFFFFF"/>
          </a:solidFill>
          <a:ln w="16510">
            <a:solidFill>
              <a:srgbClr val="C6D4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/>
          </a:p>
        </p:txBody>
      </p:sp>
      <p:sp>
        <p:nvSpPr>
          <p:cNvPr id="102" name="Rounded Rectangle 101"/>
          <p:cNvSpPr/>
          <p:nvPr/>
        </p:nvSpPr>
        <p:spPr>
          <a:xfrm>
            <a:off x="33048000" y="28296000"/>
            <a:ext cx="16416000" cy="1584000"/>
          </a:xfrm>
          <a:prstGeom prst="roundRect">
            <a:avLst>
              <a:gd name="adj" fmla="val 18181"/>
            </a:avLst>
          </a:prstGeom>
          <a:solidFill>
            <a:srgbClr val="1C458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/>
          </a:p>
        </p:txBody>
      </p:sp>
      <p:sp>
        <p:nvSpPr>
          <p:cNvPr id="103" name="Rectangle 102"/>
          <p:cNvSpPr/>
          <p:nvPr/>
        </p:nvSpPr>
        <p:spPr>
          <a:xfrm>
            <a:off x="33048000" y="29592000"/>
            <a:ext cx="16416000" cy="288000"/>
          </a:xfrm>
          <a:prstGeom prst="rect">
            <a:avLst/>
          </a:prstGeom>
          <a:solidFill>
            <a:srgbClr val="1C458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/>
          </a:p>
        </p:txBody>
      </p:sp>
      <p:sp>
        <p:nvSpPr>
          <p:cNvPr id="104" name="TextBox 103"/>
          <p:cNvSpPr txBox="1"/>
          <p:nvPr/>
        </p:nvSpPr>
        <p:spPr>
          <a:xfrm>
            <a:off x="33660000" y="28495872"/>
            <a:ext cx="14438516" cy="1310400"/>
          </a:xfrm>
          <a:prstGeom prst="rect">
            <a:avLst/>
          </a:prstGeom>
          <a:noFill/>
        </p:spPr>
        <p:txBody>
          <a:bodyPr wrap="none" lIns="0" tIns="0" rIns="0" bIns="0" anchor="t">
            <a:noAutofit/>
          </a:bodyPr>
          <a:lstStyle/>
          <a:p>
            <a:pPr algn="l">
              <a:lnSpc>
                <a:spcPts val="8840"/>
              </a:lnSpc>
            </a:pPr>
            <a:r>
              <a:rPr sz="7370" b="1" i="0">
                <a:solidFill>
                  <a:srgbClr val="FFFFFF"/>
                </a:solidFill>
                <a:latin typeface="Arial"/>
              </a:rPr>
              <a:t>Paper, Code &amp; Project Page</a:t>
            </a:r>
          </a:p>
        </p:txBody>
      </p:sp>
      <p:sp>
        <p:nvSpPr>
          <p:cNvPr id="105" name="Rounded Rectangle 104"/>
          <p:cNvSpPr/>
          <p:nvPr/>
        </p:nvSpPr>
        <p:spPr>
          <a:xfrm>
            <a:off x="33516000" y="30132000"/>
            <a:ext cx="2736000" cy="2736000"/>
          </a:xfrm>
          <a:prstGeom prst="roundRect">
            <a:avLst>
              <a:gd name="adj" fmla="val 5263"/>
            </a:avLst>
          </a:prstGeom>
          <a:solidFill>
            <a:srgbClr val="FFFFFF"/>
          </a:solidFill>
          <a:ln w="13970">
            <a:solidFill>
              <a:srgbClr val="C6D4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/>
          </a:p>
        </p:txBody>
      </p:sp>
      <p:pic>
        <p:nvPicPr>
          <p:cNvPr id="106" name="Picture 105" descr="qr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660000" y="30276000"/>
            <a:ext cx="2448000" cy="2448000"/>
          </a:xfrm>
          <a:prstGeom prst="rect">
            <a:avLst/>
          </a:prstGeom>
        </p:spPr>
      </p:pic>
      <p:sp>
        <p:nvSpPr>
          <p:cNvPr id="107" name="TextBox 106"/>
          <p:cNvSpPr txBox="1"/>
          <p:nvPr/>
        </p:nvSpPr>
        <p:spPr>
          <a:xfrm>
            <a:off x="36828000" y="30121128"/>
            <a:ext cx="4249672" cy="831600"/>
          </a:xfrm>
          <a:prstGeom prst="rect">
            <a:avLst/>
          </a:prstGeom>
          <a:noFill/>
        </p:spPr>
        <p:txBody>
          <a:bodyPr wrap="none" lIns="0" tIns="0" rIns="0" bIns="0" anchor="t">
            <a:noAutofit/>
          </a:bodyPr>
          <a:lstStyle/>
          <a:p>
            <a:pPr algn="l">
              <a:lnSpc>
                <a:spcPts val="5610"/>
              </a:lnSpc>
            </a:pPr>
            <a:r>
              <a:rPr sz="4680" b="1" i="0">
                <a:solidFill>
                  <a:srgbClr val="16203A"/>
                </a:solidFill>
                <a:latin typeface="Arial"/>
              </a:rPr>
              <a:t>Project page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36828000" y="30822480"/>
            <a:ext cx="8115293" cy="756000"/>
          </a:xfrm>
          <a:prstGeom prst="rect">
            <a:avLst/>
          </a:prstGeom>
          <a:noFill/>
        </p:spPr>
        <p:txBody>
          <a:bodyPr wrap="none" lIns="0" tIns="0" rIns="0" bIns="0" anchor="t">
            <a:noAutofit/>
          </a:bodyPr>
          <a:lstStyle/>
          <a:p>
            <a:pPr algn="l">
              <a:lnSpc>
                <a:spcPts val="5100"/>
              </a:lnSpc>
            </a:pPr>
            <a:r>
              <a:rPr sz="4250" b="0" i="0">
                <a:solidFill>
                  <a:srgbClr val="1C4587"/>
                </a:solidFill>
                <a:latin typeface="Arial"/>
              </a:rPr>
              <a:t>kunaltilaganji.github.io/verdict</a:t>
            </a:r>
          </a:p>
        </p:txBody>
      </p:sp>
      <p:sp>
        <p:nvSpPr>
          <p:cNvPr id="109" name="TextBox 108"/>
          <p:cNvSpPr txBox="1"/>
          <p:nvPr/>
        </p:nvSpPr>
        <p:spPr>
          <a:xfrm>
            <a:off x="36828000" y="31561128"/>
            <a:ext cx="1852748" cy="831600"/>
          </a:xfrm>
          <a:prstGeom prst="rect">
            <a:avLst/>
          </a:prstGeom>
          <a:noFill/>
        </p:spPr>
        <p:txBody>
          <a:bodyPr wrap="none" lIns="0" tIns="0" rIns="0" bIns="0" anchor="t">
            <a:noAutofit/>
          </a:bodyPr>
          <a:lstStyle/>
          <a:p>
            <a:pPr algn="l">
              <a:lnSpc>
                <a:spcPts val="5610"/>
              </a:lnSpc>
            </a:pPr>
            <a:r>
              <a:rPr sz="4680" b="1" i="0">
                <a:solidFill>
                  <a:srgbClr val="16203A"/>
                </a:solidFill>
                <a:latin typeface="Arial"/>
              </a:rPr>
              <a:t>arXiv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36828000" y="32262480"/>
            <a:ext cx="7040563" cy="756000"/>
          </a:xfrm>
          <a:prstGeom prst="rect">
            <a:avLst/>
          </a:prstGeom>
          <a:noFill/>
        </p:spPr>
        <p:txBody>
          <a:bodyPr wrap="none" lIns="0" tIns="0" rIns="0" bIns="0" anchor="t">
            <a:noAutofit/>
          </a:bodyPr>
          <a:lstStyle/>
          <a:p>
            <a:pPr algn="l">
              <a:lnSpc>
                <a:spcPts val="5100"/>
              </a:lnSpc>
            </a:pPr>
            <a:r>
              <a:rPr sz="4250" b="0" i="0">
                <a:solidFill>
                  <a:srgbClr val="1C4587"/>
                </a:solidFill>
                <a:latin typeface="Arial"/>
              </a:rPr>
              <a:t>arxiv.org/abs/2608.10665</a:t>
            </a:r>
          </a:p>
        </p:txBody>
      </p:sp>
      <p:sp>
        <p:nvSpPr>
          <p:cNvPr id="111" name="Rounded Rectangle 110"/>
          <p:cNvSpPr/>
          <p:nvPr/>
        </p:nvSpPr>
        <p:spPr>
          <a:xfrm>
            <a:off x="33480000" y="33012000"/>
            <a:ext cx="15552000" cy="1296000"/>
          </a:xfrm>
          <a:prstGeom prst="roundRect">
            <a:avLst>
              <a:gd name="adj" fmla="val 13888"/>
            </a:avLst>
          </a:prstGeom>
          <a:solidFill>
            <a:srgbClr val="FFF4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/>
          </a:p>
        </p:txBody>
      </p:sp>
      <p:sp>
        <p:nvSpPr>
          <p:cNvPr id="112" name="TextBox 111"/>
          <p:cNvSpPr txBox="1"/>
          <p:nvPr/>
        </p:nvSpPr>
        <p:spPr>
          <a:xfrm>
            <a:off x="33804000" y="33018480"/>
            <a:ext cx="1740531" cy="756000"/>
          </a:xfrm>
          <a:prstGeom prst="rect">
            <a:avLst/>
          </a:prstGeom>
          <a:noFill/>
        </p:spPr>
        <p:txBody>
          <a:bodyPr wrap="none" lIns="0" tIns="0" rIns="0" bIns="0" anchor="t">
            <a:noAutofit/>
          </a:bodyPr>
          <a:lstStyle/>
          <a:p>
            <a:pPr algn="l">
              <a:lnSpc>
                <a:spcPts val="5100"/>
              </a:lnSpc>
            </a:pPr>
            <a:r>
              <a:rPr sz="4250" b="1" i="0">
                <a:solidFill>
                  <a:srgbClr val="8A5A12"/>
                </a:solidFill>
                <a:latin typeface="Arial"/>
              </a:rPr>
              <a:t>Next:</a:t>
            </a:r>
          </a:p>
        </p:txBody>
      </p:sp>
      <p:sp>
        <p:nvSpPr>
          <p:cNvPr id="113" name="TextBox 112"/>
          <p:cNvSpPr txBox="1"/>
          <p:nvPr/>
        </p:nvSpPr>
        <p:spPr>
          <a:xfrm>
            <a:off x="35388000" y="33018480"/>
            <a:ext cx="10332490" cy="756000"/>
          </a:xfrm>
          <a:prstGeom prst="rect">
            <a:avLst/>
          </a:prstGeom>
          <a:noFill/>
        </p:spPr>
        <p:txBody>
          <a:bodyPr wrap="none" lIns="0" tIns="0" rIns="0" bIns="0" anchor="t">
            <a:noAutofit/>
          </a:bodyPr>
          <a:lstStyle/>
          <a:p>
            <a:pPr algn="l">
              <a:lnSpc>
                <a:spcPts val="5100"/>
              </a:lnSpc>
            </a:pPr>
            <a:r>
              <a:rPr sz="4250" b="0" i="0">
                <a:solidFill>
                  <a:srgbClr val="48566F"/>
                </a:solidFill>
                <a:latin typeface="Arial"/>
              </a:rPr>
              <a:t>reward-model ensembles, multi-agent</a:t>
            </a:r>
          </a:p>
        </p:txBody>
      </p:sp>
      <p:sp>
        <p:nvSpPr>
          <p:cNvPr id="114" name="TextBox 113"/>
          <p:cNvSpPr txBox="1"/>
          <p:nvPr/>
        </p:nvSpPr>
        <p:spPr>
          <a:xfrm>
            <a:off x="33804000" y="33630480"/>
            <a:ext cx="12720845" cy="756000"/>
          </a:xfrm>
          <a:prstGeom prst="rect">
            <a:avLst/>
          </a:prstGeom>
          <a:noFill/>
        </p:spPr>
        <p:txBody>
          <a:bodyPr wrap="none" lIns="0" tIns="0" rIns="0" bIns="0" anchor="t">
            <a:noAutofit/>
          </a:bodyPr>
          <a:lstStyle/>
          <a:p>
            <a:pPr algn="l">
              <a:lnSpc>
                <a:spcPts val="5100"/>
              </a:lnSpc>
            </a:pPr>
            <a:r>
              <a:rPr sz="4250" b="0" i="0">
                <a:solidFill>
                  <a:srgbClr val="48566F"/>
                </a:solidFill>
                <a:latin typeface="Arial"/>
              </a:rPr>
              <a:t>evaluation and compositional code verification.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453</Words>
  <Application>Microsoft Office PowerPoint</Application>
  <PresentationFormat>Custom</PresentationFormat>
  <Paragraphs>103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Consolas</vt:lpstr>
      <vt:lpstr>Office Theme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Kunal Tilaganji</cp:lastModifiedBy>
  <cp:revision>5</cp:revision>
  <dcterms:created xsi:type="dcterms:W3CDTF">2013-01-27T09:14:16Z</dcterms:created>
  <dcterms:modified xsi:type="dcterms:W3CDTF">2026-08-29T14:57:36Z</dcterms:modified>
  <cp:category/>
</cp:coreProperties>
</file>